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DM Sans" pitchFamily="2" charset="0"/>
      <p:regular r:id="rId15"/>
      <p:bold r:id="rId16"/>
      <p:italic r:id="rId17"/>
      <p:boldItalic r:id="rId18"/>
    </p:embeddedFont>
    <p:embeddedFont>
      <p:font typeface="DM Sans Medium" panose="020B0604020202020204" pitchFamily="2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Light" panose="020B0604020202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Light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806">
          <p15:clr>
            <a:srgbClr val="9AA0A6"/>
          </p15:clr>
        </p15:guide>
        <p15:guide id="2" pos="1773">
          <p15:clr>
            <a:srgbClr val="9AA0A6"/>
          </p15:clr>
        </p15:guide>
        <p15:guide id="3" pos="2074">
          <p15:clr>
            <a:srgbClr val="9AA0A6"/>
          </p15:clr>
        </p15:guide>
        <p15:guide id="4" pos="4176">
          <p15:clr>
            <a:srgbClr val="9AA0A6"/>
          </p15:clr>
        </p15:guide>
        <p15:guide id="5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00" y="-4"/>
      </p:cViewPr>
      <p:guideLst>
        <p:guide pos="806"/>
        <p:guide pos="1773"/>
        <p:guide pos="2074"/>
        <p:guide pos="417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conversion/bf7d89e2-ef82-461c-9cd6-e7204f242764/booking.com%23Hotels/250/3m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digitalsuite/segments/analysis/group/aa061349-1d51-44cf-ba41-3e10e8461e67/999/3m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digitalsuite/markets/webmarketanalysis/overview/Travel_and_Tourism/250/3m12m?webSource=Tota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digitalsuite/markets/webmarketanalysis/trends/Travel_and_Tourism/250/3m?webSource=Total&amp;mtd=fals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digitalsuite/markets/webmarketanalysis/searchtrends/Travel_and_Tourism~Accommodation_and_Hotels/250/28d?includeBranded=true&amp;includeNoneBranded=true&amp;webSource=Desktop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digitalsuite/markets/webmarketanalysis/searchtrends/Travel_and_Tourism~Accommodation_and_Hotels/250/28d?includeBranded=true&amp;includeNoneBranded=true&amp;webSource=Desktop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conversion/bf7d89e2-ef82-461c-9cd6-e7204f242764/booking.com%23Hotels/250/3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88135a0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e88135a0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Section cover page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268bb0622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268bb0622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https://pro.similarweb.com/#/conversion/bf7d89e2-ef82-461c-9cd6-e7204f242764/booking.com%23Hotels/250/3m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268bb0622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268bb0622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https://pro.similarweb.com/#/digitalsuite/segments/analysis/group/aa061349-1d51-44cf-ba41-3e10e8461e67/999/3m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cd1d3a8d82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cd1d3a8d82_0_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d1d3a8d82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cd1d3a8d82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FULL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LIGHT BLUE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d1d3a8d82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d1d3a8d82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dcd9be074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dcd9be074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 NEED FOR RIGHT HAND SIDE - EXTEND BACKGROUND, ADD SHAPES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cd1d3a8d82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cd1d3a8d82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https://pro.similarweb.com/#/digitalsuite/markets/webmarketanalysis/overview/Travel_and_Tourism/250/3m12m?webSource=Total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268bb062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268bb062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https://pro.similarweb.com/#/digitalsuite/markets/webmarketanalysis/trends/Travel_and_Tourism/250/3m?webSource=Total&amp;mtd=false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268bb0622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268bb0622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https://pro.similarweb.com/#/digitalsuite/markets/webmarketanalysis/searchtrends/Travel_and_Tourism~Accommodation_and_Hotels/250/28d?includeBranded=true&amp;includeNoneBranded=true&amp;webSource=Desktop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27527a24b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27527a24b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https://pro.similarweb.com/#/digitalsuite/markets/webmarketanalysis/searchtrends/Travel_and_Tourism~Accommodation_and_Hotels/250/28d?includeBranded=true&amp;includeNoneBranded=true&amp;webSource=Desktop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68bb0622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268bb0622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https://pro.similarweb.com/#/conversion/bf7d89e2-ef82-461c-9cd6-e7204f242764/booking.com%23Hotels/250/3m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TITLE_6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988" t="4998" r="138" b="3123"/>
          <a:stretch/>
        </p:blipFill>
        <p:spPr>
          <a:xfrm>
            <a:off x="0" y="0"/>
            <a:ext cx="9143999" cy="477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 amt="30000"/>
          </a:blip>
          <a:srcRect l="320" t="2212" r="2658" b="302"/>
          <a:stretch/>
        </p:blipFill>
        <p:spPr>
          <a:xfrm>
            <a:off x="0" y="0"/>
            <a:ext cx="9144000" cy="47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342" y="544624"/>
            <a:ext cx="2154350" cy="5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765869" y="1057275"/>
            <a:ext cx="63744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716300" y="1728678"/>
            <a:ext cx="37551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CKGROUND CARD">
  <p:cSld name="TITLE_3_1_1_1_2">
    <p:bg>
      <p:bgPr>
        <a:solidFill>
          <a:srgbClr val="195AF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/>
          <p:nvPr/>
        </p:nvSpPr>
        <p:spPr>
          <a:xfrm>
            <a:off x="270300" y="703975"/>
            <a:ext cx="8599500" cy="3830400"/>
          </a:xfrm>
          <a:prstGeom prst="roundRect">
            <a:avLst>
              <a:gd name="adj" fmla="val 119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402275" y="850975"/>
            <a:ext cx="8292900" cy="3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G">
  <p:cSld name="TITLE_3_1_1_1_1">
    <p:bg>
      <p:bgPr>
        <a:solidFill>
          <a:srgbClr val="195AFE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274200" y="1581150"/>
            <a:ext cx="8599500" cy="29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74200" y="289500"/>
            <a:ext cx="85461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76" name="Google Shape;76;p12"/>
          <p:cNvPicPr preferRelativeResize="0"/>
          <p:nvPr/>
        </p:nvPicPr>
        <p:blipFill rotWithShape="1">
          <a:blip r:embed="rId2">
            <a:alphaModFix/>
          </a:blip>
          <a:srcRect b="7037"/>
          <a:stretch/>
        </p:blipFill>
        <p:spPr>
          <a:xfrm>
            <a:off x="-373" y="-675"/>
            <a:ext cx="9144000" cy="47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2"/>
          <p:cNvPicPr preferRelativeResize="0"/>
          <p:nvPr/>
        </p:nvPicPr>
        <p:blipFill rotWithShape="1">
          <a:blip r:embed="rId3">
            <a:alphaModFix/>
          </a:blip>
          <a:srcRect l="28447" t="3069" r="-7511" b="20954"/>
          <a:stretch/>
        </p:blipFill>
        <p:spPr>
          <a:xfrm>
            <a:off x="0" y="-675"/>
            <a:ext cx="4975898" cy="47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>
            <a:spLocks noGrp="1"/>
          </p:cNvSpPr>
          <p:nvPr>
            <p:ph type="body" idx="2"/>
          </p:nvPr>
        </p:nvSpPr>
        <p:spPr>
          <a:xfrm>
            <a:off x="3200050" y="836925"/>
            <a:ext cx="5620200" cy="3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title" idx="3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 Medium"/>
              <a:buNone/>
              <a:defRPr sz="2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 Medium"/>
              <a:buNone/>
              <a:defRPr sz="2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 Medium"/>
              <a:buNone/>
              <a:defRPr sz="2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 Medium"/>
              <a:buNone/>
              <a:defRPr sz="2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 Medium"/>
              <a:buNone/>
              <a:defRPr sz="2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 Medium"/>
              <a:buNone/>
              <a:defRPr sz="2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 Medium"/>
              <a:buNone/>
              <a:defRPr sz="2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 Medium"/>
              <a:buNone/>
              <a:defRPr sz="2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G">
  <p:cSld name="CUSTOM_5">
    <p:bg>
      <p:bgPr>
        <a:solidFill>
          <a:srgbClr val="09254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3"/>
          <p:cNvGrpSpPr/>
          <p:nvPr/>
        </p:nvGrpSpPr>
        <p:grpSpPr>
          <a:xfrm>
            <a:off x="1925625" y="501800"/>
            <a:ext cx="5103826" cy="3968449"/>
            <a:chOff x="1849425" y="273200"/>
            <a:chExt cx="5103826" cy="3968449"/>
          </a:xfrm>
        </p:grpSpPr>
        <p:pic>
          <p:nvPicPr>
            <p:cNvPr id="82" name="Google Shape;82;p13"/>
            <p:cNvPicPr preferRelativeResize="0"/>
            <p:nvPr/>
          </p:nvPicPr>
          <p:blipFill rotWithShape="1">
            <a:blip r:embed="rId2">
              <a:alphaModFix amt="50000"/>
            </a:blip>
            <a:srcRect l="27682" b="30579"/>
            <a:stretch/>
          </p:blipFill>
          <p:spPr>
            <a:xfrm>
              <a:off x="2819400" y="273200"/>
              <a:ext cx="4133851" cy="3968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3"/>
            <p:cNvPicPr preferRelativeResize="0"/>
            <p:nvPr/>
          </p:nvPicPr>
          <p:blipFill rotWithShape="1">
            <a:blip r:embed="rId2">
              <a:alphaModFix amt="28000"/>
            </a:blip>
            <a:srcRect l="27682" b="30579"/>
            <a:stretch/>
          </p:blipFill>
          <p:spPr>
            <a:xfrm>
              <a:off x="1849425" y="1162050"/>
              <a:ext cx="2778149" cy="26669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" name="Google Shape;84;p13"/>
          <p:cNvPicPr preferRelativeResize="0"/>
          <p:nvPr/>
        </p:nvPicPr>
        <p:blipFill rotWithShape="1">
          <a:blip r:embed="rId2">
            <a:alphaModFix amt="92000"/>
          </a:blip>
          <a:srcRect l="54848" t="33686" r="8254" b="32148"/>
          <a:stretch/>
        </p:blipFill>
        <p:spPr>
          <a:xfrm>
            <a:off x="0" y="0"/>
            <a:ext cx="3086098" cy="28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 l="25994" t="15273" r="39517" b="36269"/>
          <a:stretch/>
        </p:blipFill>
        <p:spPr>
          <a:xfrm>
            <a:off x="7496650" y="2436700"/>
            <a:ext cx="1647348" cy="23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361950" y="1235250"/>
            <a:ext cx="8458200" cy="2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CHAPTER">
  <p:cSld name="CUSTOM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/>
        </p:nvSpPr>
        <p:spPr>
          <a:xfrm>
            <a:off x="0" y="0"/>
            <a:ext cx="4572000" cy="4777800"/>
          </a:xfrm>
          <a:prstGeom prst="rect">
            <a:avLst/>
          </a:prstGeom>
          <a:solidFill>
            <a:srgbClr val="195A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2">
            <a:alphaModFix amt="70000"/>
          </a:blip>
          <a:srcRect b="7106"/>
          <a:stretch/>
        </p:blipFill>
        <p:spPr>
          <a:xfrm>
            <a:off x="0" y="0"/>
            <a:ext cx="4576248" cy="47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274200" y="365700"/>
            <a:ext cx="4023600" cy="41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4850075" y="367425"/>
            <a:ext cx="4023600" cy="41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S ">
  <p:cSld name="CUSTOM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0" y="0"/>
            <a:ext cx="4572000" cy="4777800"/>
          </a:xfrm>
          <a:prstGeom prst="rect">
            <a:avLst/>
          </a:prstGeom>
          <a:solidFill>
            <a:srgbClr val="195A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 rotWithShape="1">
          <a:blip r:embed="rId2">
            <a:alphaModFix amt="70000"/>
          </a:blip>
          <a:srcRect b="7106"/>
          <a:stretch/>
        </p:blipFill>
        <p:spPr>
          <a:xfrm>
            <a:off x="0" y="0"/>
            <a:ext cx="4576248" cy="47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74200" y="365700"/>
            <a:ext cx="4023600" cy="41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2">
          <p15:clr>
            <a:srgbClr val="FA7B17"/>
          </p15:clr>
        </p15:guide>
        <p15:guide id="2" pos="4149">
          <p15:clr>
            <a:srgbClr val="FA7B17"/>
          </p15:clr>
        </p15:guide>
        <p15:guide id="3" pos="5415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TLE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315620" y="109710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2"/>
          </p:nvPr>
        </p:nvSpPr>
        <p:spPr>
          <a:xfrm>
            <a:off x="315620" y="152877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3"/>
          </p:nvPr>
        </p:nvSpPr>
        <p:spPr>
          <a:xfrm>
            <a:off x="2030820" y="109710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4"/>
          </p:nvPr>
        </p:nvSpPr>
        <p:spPr>
          <a:xfrm>
            <a:off x="2030820" y="152877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5"/>
          </p:nvPr>
        </p:nvSpPr>
        <p:spPr>
          <a:xfrm>
            <a:off x="3680445" y="109710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6"/>
          </p:nvPr>
        </p:nvSpPr>
        <p:spPr>
          <a:xfrm>
            <a:off x="3680445" y="152877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7"/>
          </p:nvPr>
        </p:nvSpPr>
        <p:spPr>
          <a:xfrm>
            <a:off x="5330070" y="109710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8"/>
          </p:nvPr>
        </p:nvSpPr>
        <p:spPr>
          <a:xfrm>
            <a:off x="5330070" y="152877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9"/>
          </p:nvPr>
        </p:nvSpPr>
        <p:spPr>
          <a:xfrm>
            <a:off x="6979695" y="109710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13"/>
          </p:nvPr>
        </p:nvSpPr>
        <p:spPr>
          <a:xfrm>
            <a:off x="6979695" y="152877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14"/>
          </p:nvPr>
        </p:nvSpPr>
        <p:spPr>
          <a:xfrm>
            <a:off x="315620" y="286875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5"/>
          </p:nvPr>
        </p:nvSpPr>
        <p:spPr>
          <a:xfrm>
            <a:off x="315620" y="330042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16"/>
          </p:nvPr>
        </p:nvSpPr>
        <p:spPr>
          <a:xfrm>
            <a:off x="2030820" y="286875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17"/>
          </p:nvPr>
        </p:nvSpPr>
        <p:spPr>
          <a:xfrm>
            <a:off x="2030820" y="330042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18"/>
          </p:nvPr>
        </p:nvSpPr>
        <p:spPr>
          <a:xfrm>
            <a:off x="3680445" y="286875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19"/>
          </p:nvPr>
        </p:nvSpPr>
        <p:spPr>
          <a:xfrm>
            <a:off x="3680445" y="330042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20"/>
          </p:nvPr>
        </p:nvSpPr>
        <p:spPr>
          <a:xfrm>
            <a:off x="5330070" y="286875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21"/>
          </p:nvPr>
        </p:nvSpPr>
        <p:spPr>
          <a:xfrm>
            <a:off x="5330070" y="330042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22"/>
          </p:nvPr>
        </p:nvSpPr>
        <p:spPr>
          <a:xfrm>
            <a:off x="6979695" y="2868750"/>
            <a:ext cx="15546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5AFE"/>
              </a:buClr>
              <a:buSzPts val="1200"/>
              <a:buFont typeface="Roboto"/>
              <a:buNone/>
              <a:defRPr sz="1200">
                <a:solidFill>
                  <a:srgbClr val="195AF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23"/>
          </p:nvPr>
        </p:nvSpPr>
        <p:spPr>
          <a:xfrm>
            <a:off x="6979695" y="3300425"/>
            <a:ext cx="15546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282"/>
              </a:buClr>
              <a:buSzPts val="1000"/>
              <a:buFont typeface="Roboto"/>
              <a:buNone/>
              <a:defRPr sz="1000">
                <a:solidFill>
                  <a:srgbClr val="61728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"/>
              <a:buNone/>
              <a:defRPr sz="20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50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1">
  <p:cSld name="CUSTOM_2">
    <p:bg>
      <p:bgPr>
        <a:solidFill>
          <a:srgbClr val="195AFE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2">
            <a:alphaModFix amt="38000"/>
          </a:blip>
          <a:srcRect l="2960" r="8151" b="7106"/>
          <a:stretch/>
        </p:blipFill>
        <p:spPr>
          <a:xfrm>
            <a:off x="0" y="0"/>
            <a:ext cx="9144000" cy="47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352425" y="1066800"/>
            <a:ext cx="399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 idx="2"/>
          </p:nvPr>
        </p:nvSpPr>
        <p:spPr>
          <a:xfrm>
            <a:off x="352425" y="2014391"/>
            <a:ext cx="3995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2">
  <p:cSld name="CUSTOM_2_3">
    <p:bg>
      <p:bgPr>
        <a:solidFill>
          <a:srgbClr val="195AFE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 amt="61000"/>
          </a:blip>
          <a:srcRect l="7487" t="5979" r="524" b="3424"/>
          <a:stretch/>
        </p:blipFill>
        <p:spPr>
          <a:xfrm>
            <a:off x="1000" y="0"/>
            <a:ext cx="9144000" cy="47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352425" y="1066800"/>
            <a:ext cx="399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title" idx="2"/>
          </p:nvPr>
        </p:nvSpPr>
        <p:spPr>
          <a:xfrm>
            <a:off x="352425" y="2014391"/>
            <a:ext cx="3995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">
  <p:cSld name="CUSTOM_2_3_1">
    <p:bg>
      <p:bgPr>
        <a:solidFill>
          <a:srgbClr val="195AFE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352425" y="1066800"/>
            <a:ext cx="399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title" idx="2"/>
          </p:nvPr>
        </p:nvSpPr>
        <p:spPr>
          <a:xfrm>
            <a:off x="352425" y="2014391"/>
            <a:ext cx="3995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3">
  <p:cSld name="CUSTOM_2_2">
    <p:bg>
      <p:bgPr>
        <a:solidFill>
          <a:srgbClr val="F8F8F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54000"/>
          </a:blip>
          <a:srcRect l="4942" t="9835" b="421"/>
          <a:stretch/>
        </p:blipFill>
        <p:spPr>
          <a:xfrm>
            <a:off x="0" y="0"/>
            <a:ext cx="9144000" cy="47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352425" y="1066800"/>
            <a:ext cx="399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2800"/>
              <a:buFont typeface="DM Sans"/>
              <a:buNone/>
              <a:defRPr sz="28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3200"/>
              <a:buFont typeface="DM Sans"/>
              <a:buNone/>
              <a:defRPr sz="32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3200"/>
              <a:buFont typeface="DM Sans"/>
              <a:buNone/>
              <a:defRPr sz="32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3200"/>
              <a:buFont typeface="DM Sans"/>
              <a:buNone/>
              <a:defRPr sz="32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3200"/>
              <a:buFont typeface="DM Sans"/>
              <a:buNone/>
              <a:defRPr sz="32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3200"/>
              <a:buFont typeface="DM Sans"/>
              <a:buNone/>
              <a:defRPr sz="32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3200"/>
              <a:buFont typeface="DM Sans"/>
              <a:buNone/>
              <a:defRPr sz="32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3200"/>
              <a:buFont typeface="DM Sans"/>
              <a:buNone/>
              <a:defRPr sz="32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3200"/>
              <a:buFont typeface="DM Sans"/>
              <a:buNone/>
              <a:defRPr sz="3200"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/>
          </p:nvPr>
        </p:nvSpPr>
        <p:spPr>
          <a:xfrm>
            <a:off x="352425" y="2014391"/>
            <a:ext cx="3995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653"/>
              </a:buClr>
              <a:buSzPts val="1400"/>
              <a:buFont typeface="Roboto"/>
              <a:buNone/>
              <a:defRPr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_4">
    <p:bg>
      <p:bgPr>
        <a:solidFill>
          <a:srgbClr val="195AFE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60000"/>
          </a:blip>
          <a:srcRect t="400" b="-400"/>
          <a:stretch/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274200" y="1152525"/>
            <a:ext cx="27546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8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CUSTOM_2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>
            <a:off x="0" y="-100"/>
            <a:ext cx="4572000" cy="4777800"/>
          </a:xfrm>
          <a:prstGeom prst="rect">
            <a:avLst/>
          </a:prstGeom>
          <a:solidFill>
            <a:srgbClr val="195A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AFE"/>
              </a:solidFill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2">
            <a:alphaModFix amt="40000"/>
          </a:blip>
          <a:srcRect l="9721" r="36451"/>
          <a:stretch/>
        </p:blipFill>
        <p:spPr>
          <a:xfrm>
            <a:off x="0" y="-100"/>
            <a:ext cx="4572000" cy="47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subTitle" idx="1"/>
          </p:nvPr>
        </p:nvSpPr>
        <p:spPr>
          <a:xfrm>
            <a:off x="5021575" y="988200"/>
            <a:ext cx="36939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2"/>
          </p:nvPr>
        </p:nvSpPr>
        <p:spPr>
          <a:xfrm>
            <a:off x="5021575" y="1482120"/>
            <a:ext cx="36939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3"/>
          </p:nvPr>
        </p:nvSpPr>
        <p:spPr>
          <a:xfrm>
            <a:off x="5021575" y="2469960"/>
            <a:ext cx="36939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4"/>
          </p:nvPr>
        </p:nvSpPr>
        <p:spPr>
          <a:xfrm>
            <a:off x="5021575" y="2963880"/>
            <a:ext cx="36939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5"/>
          </p:nvPr>
        </p:nvSpPr>
        <p:spPr>
          <a:xfrm>
            <a:off x="5021575" y="3457800"/>
            <a:ext cx="36939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274200" y="365700"/>
            <a:ext cx="4023600" cy="41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DM Sans"/>
              <a:buNone/>
              <a:defRPr sz="28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M Sans"/>
              <a:buNone/>
              <a:defRPr sz="3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5021575" y="1984890"/>
            <a:ext cx="36939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DM Sans"/>
              <a:buNone/>
              <a:defRPr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GHT GRAPH">
  <p:cSld name="TITLE_2">
    <p:bg>
      <p:bgPr>
        <a:solidFill>
          <a:srgbClr val="195AFE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/>
          <p:cNvPicPr preferRelativeResize="0"/>
          <p:nvPr/>
        </p:nvPicPr>
        <p:blipFill rotWithShape="1">
          <a:blip r:embed="rId2">
            <a:alphaModFix amt="60000"/>
          </a:blip>
          <a:srcRect t="9360" b="-9359"/>
          <a:stretch/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/>
          <p:nvPr/>
        </p:nvSpPr>
        <p:spPr>
          <a:xfrm>
            <a:off x="2929800" y="504825"/>
            <a:ext cx="5940000" cy="3998700"/>
          </a:xfrm>
          <a:prstGeom prst="roundRect">
            <a:avLst>
              <a:gd name="adj" fmla="val 119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2"/>
          <p:cNvSpPr/>
          <p:nvPr/>
        </p:nvSpPr>
        <p:spPr>
          <a:xfrm>
            <a:off x="274200" y="504850"/>
            <a:ext cx="2468700" cy="3999000"/>
          </a:xfrm>
          <a:prstGeom prst="roundRect">
            <a:avLst>
              <a:gd name="adj" fmla="val 201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125" y="0"/>
            <a:ext cx="8869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722">
          <p15:clr>
            <a:srgbClr val="FA7B17"/>
          </p15:clr>
        </p15:guide>
        <p15:guide id="4" pos="288">
          <p15:clr>
            <a:srgbClr val="FA7B17"/>
          </p15:clr>
        </p15:guide>
        <p15:guide id="5" pos="1728">
          <p15:clr>
            <a:srgbClr val="FA7B17"/>
          </p15:clr>
        </p15:guide>
        <p15:guide id="6" pos="1613">
          <p15:clr>
            <a:srgbClr val="FA7B17"/>
          </p15:clr>
        </p15:guide>
        <p15:guide id="7" pos="1846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NSIGHTS GRAPHS">
  <p:cSld name="TITLE_2_1">
    <p:bg>
      <p:bgPr>
        <a:solidFill>
          <a:srgbClr val="195AFE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 rotWithShape="1">
          <a:blip r:embed="rId2">
            <a:alphaModFix amt="60000"/>
          </a:blip>
          <a:srcRect t="9360" b="-9359"/>
          <a:stretch/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/>
          <p:nvPr/>
        </p:nvSpPr>
        <p:spPr>
          <a:xfrm>
            <a:off x="274200" y="504825"/>
            <a:ext cx="4193100" cy="3998700"/>
          </a:xfrm>
          <a:prstGeom prst="roundRect">
            <a:avLst>
              <a:gd name="adj" fmla="val 1480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/>
          <p:nvPr/>
        </p:nvSpPr>
        <p:spPr>
          <a:xfrm>
            <a:off x="4629150" y="504825"/>
            <a:ext cx="4240800" cy="3998700"/>
          </a:xfrm>
          <a:prstGeom prst="roundRect">
            <a:avLst>
              <a:gd name="adj" fmla="val 1480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125" y="0"/>
            <a:ext cx="8869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8">
          <p15:clr>
            <a:srgbClr val="FA7B17"/>
          </p15:clr>
        </p15:guide>
        <p15:guide id="2" pos="288">
          <p15:clr>
            <a:srgbClr val="FA7B17"/>
          </p15:clr>
        </p15:guide>
        <p15:guide id="3" orient="horz" pos="2722">
          <p15:clr>
            <a:srgbClr val="FA7B17"/>
          </p15:clr>
        </p15:guide>
        <p15:guide id="4" pos="5472">
          <p15:clr>
            <a:srgbClr val="FA7B17"/>
          </p15:clr>
        </p15:guide>
        <p15:guide id="5" orient="horz" pos="778">
          <p15:clr>
            <a:srgbClr val="FA7B17"/>
          </p15:clr>
        </p15:guide>
        <p15:guide id="6" orient="horz" pos="2045">
          <p15:clr>
            <a:srgbClr val="FA7B17"/>
          </p15:clr>
        </p15:guide>
        <p15:guide id="7" orient="horz" pos="2160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 SLIDE">
  <p:cSld name="TITLE_2_1_1">
    <p:bg>
      <p:bgPr>
        <a:solidFill>
          <a:srgbClr val="195AFE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4"/>
          <p:cNvPicPr preferRelativeResize="0"/>
          <p:nvPr/>
        </p:nvPicPr>
        <p:blipFill rotWithShape="1">
          <a:blip r:embed="rId2">
            <a:alphaModFix amt="60000"/>
          </a:blip>
          <a:srcRect t="9360" b="-9359"/>
          <a:stretch/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/>
          <p:nvPr/>
        </p:nvSpPr>
        <p:spPr>
          <a:xfrm>
            <a:off x="4629150" y="504825"/>
            <a:ext cx="4240800" cy="3998700"/>
          </a:xfrm>
          <a:prstGeom prst="roundRect">
            <a:avLst>
              <a:gd name="adj" fmla="val 1480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125" y="0"/>
            <a:ext cx="8869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>
            <a:off x="274200" y="639900"/>
            <a:ext cx="3838200" cy="3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8">
          <p15:clr>
            <a:srgbClr val="FA7B17"/>
          </p15:clr>
        </p15:guide>
        <p15:guide id="2" pos="288">
          <p15:clr>
            <a:srgbClr val="FA7B17"/>
          </p15:clr>
        </p15:guide>
        <p15:guide id="3" orient="horz" pos="2722">
          <p15:clr>
            <a:srgbClr val="FA7B17"/>
          </p15:clr>
        </p15:guide>
        <p15:guide id="4" pos="5472">
          <p15:clr>
            <a:srgbClr val="FA7B17"/>
          </p15:clr>
        </p15:guide>
        <p15:guide id="5" orient="horz" pos="778">
          <p15:clr>
            <a:srgbClr val="FA7B17"/>
          </p15:clr>
        </p15:guide>
        <p15:guide id="6" orient="horz" pos="2045">
          <p15:clr>
            <a:srgbClr val="FA7B17"/>
          </p15:clr>
        </p15:guide>
        <p15:guide id="7" orient="horz" pos="2160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RI">
  <p:cSld name="CUSTOM_1_3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6"/>
          <p:cNvPicPr preferRelativeResize="0"/>
          <p:nvPr/>
        </p:nvPicPr>
        <p:blipFill rotWithShape="1">
          <a:blip r:embed="rId2">
            <a:alphaModFix/>
          </a:blip>
          <a:srcRect l="56295" r="3334"/>
          <a:stretch/>
        </p:blipFill>
        <p:spPr>
          <a:xfrm>
            <a:off x="0" y="0"/>
            <a:ext cx="3429000" cy="47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94" y="250275"/>
            <a:ext cx="1932699" cy="5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285750" y="1085850"/>
            <a:ext cx="2668800" cy="3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3729650" y="295275"/>
            <a:ext cx="51441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II">
  <p:cSld name="CUSTOM_1_3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 rotWithShape="1">
          <a:blip r:embed="rId2">
            <a:alphaModFix/>
          </a:blip>
          <a:srcRect l="56090" r="3577"/>
          <a:stretch/>
        </p:blipFill>
        <p:spPr>
          <a:xfrm>
            <a:off x="0" y="0"/>
            <a:ext cx="3429000" cy="478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3">
            <a:alphaModFix/>
          </a:blip>
          <a:srcRect r="-21241"/>
          <a:stretch/>
        </p:blipFill>
        <p:spPr>
          <a:xfrm>
            <a:off x="302775" y="250275"/>
            <a:ext cx="1932697" cy="5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285750" y="1085850"/>
            <a:ext cx="2701500" cy="3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1"/>
          </p:nvPr>
        </p:nvSpPr>
        <p:spPr>
          <a:xfrm>
            <a:off x="3729650" y="295275"/>
            <a:ext cx="51441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SI">
  <p:cSld name="CUSTOM_1_3_1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8"/>
          <p:cNvPicPr preferRelativeResize="0"/>
          <p:nvPr/>
        </p:nvPicPr>
        <p:blipFill rotWithShape="1">
          <a:blip r:embed="rId2">
            <a:alphaModFix/>
          </a:blip>
          <a:srcRect l="56332" r="3298"/>
          <a:stretch/>
        </p:blipFill>
        <p:spPr>
          <a:xfrm>
            <a:off x="0" y="0"/>
            <a:ext cx="3429000" cy="47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 r="-21241"/>
          <a:stretch/>
        </p:blipFill>
        <p:spPr>
          <a:xfrm>
            <a:off x="302775" y="250275"/>
            <a:ext cx="1932697" cy="5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285750" y="1085850"/>
            <a:ext cx="2668800" cy="3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3729650" y="295275"/>
            <a:ext cx="51441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DMI">
  <p:cSld name="CUSTOM_1_3_1_1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2">
            <a:alphaModFix/>
          </a:blip>
          <a:srcRect l="56957" r="2672"/>
          <a:stretch/>
        </p:blipFill>
        <p:spPr>
          <a:xfrm>
            <a:off x="0" y="0"/>
            <a:ext cx="3429000" cy="47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r="9926"/>
          <a:stretch/>
        </p:blipFill>
        <p:spPr>
          <a:xfrm>
            <a:off x="302775" y="250275"/>
            <a:ext cx="1932695" cy="5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285750" y="1085850"/>
            <a:ext cx="2725800" cy="3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3729650" y="295275"/>
            <a:ext cx="51441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SPI">
  <p:cSld name="CUSTOM_1_3_1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0"/>
          <p:cNvPicPr preferRelativeResize="0"/>
          <p:nvPr/>
        </p:nvPicPr>
        <p:blipFill rotWithShape="1">
          <a:blip r:embed="rId2">
            <a:alphaModFix/>
          </a:blip>
          <a:srcRect l="56069" r="3560"/>
          <a:stretch/>
        </p:blipFill>
        <p:spPr>
          <a:xfrm>
            <a:off x="0" y="0"/>
            <a:ext cx="3429000" cy="47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 rotWithShape="1">
          <a:blip r:embed="rId3">
            <a:alphaModFix/>
          </a:blip>
          <a:srcRect l="-902" r="10674"/>
          <a:stretch/>
        </p:blipFill>
        <p:spPr>
          <a:xfrm>
            <a:off x="302775" y="250275"/>
            <a:ext cx="1932697" cy="5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285750" y="1085850"/>
            <a:ext cx="2761500" cy="3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body" idx="1"/>
          </p:nvPr>
        </p:nvSpPr>
        <p:spPr>
          <a:xfrm>
            <a:off x="3729650" y="295275"/>
            <a:ext cx="51441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HEADLINE">
  <p:cSld name="TITLE_3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74200" y="796575"/>
            <a:ext cx="8544000" cy="3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●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○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400"/>
              <a:buFont typeface="Roboto"/>
              <a:buChar char="■"/>
              <a:defRPr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"/>
              <a:buNone/>
              <a:defRPr sz="20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DM Sans Medium"/>
              <a:buNone/>
              <a:defRPr sz="22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DM Sans Medium"/>
              <a:buNone/>
              <a:defRPr sz="22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DM Sans Medium"/>
              <a:buNone/>
              <a:defRPr sz="22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DM Sans Medium"/>
              <a:buNone/>
              <a:defRPr sz="22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DM Sans Medium"/>
              <a:buNone/>
              <a:defRPr sz="22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DM Sans Medium"/>
              <a:buNone/>
              <a:defRPr sz="22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DM Sans Medium"/>
              <a:buNone/>
              <a:defRPr sz="22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DM Sans Medium"/>
              <a:buNone/>
              <a:defRPr sz="22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304800" y="644575"/>
            <a:ext cx="8544000" cy="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RI COVER">
  <p:cSld name="CUSTOM_1_3_1_1_1_1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1"/>
          <p:cNvPicPr preferRelativeResize="0"/>
          <p:nvPr/>
        </p:nvPicPr>
        <p:blipFill rotWithShape="1">
          <a:blip r:embed="rId2">
            <a:alphaModFix/>
          </a:blip>
          <a:srcRect b="7106"/>
          <a:stretch/>
        </p:blipFill>
        <p:spPr>
          <a:xfrm>
            <a:off x="0" y="-25"/>
            <a:ext cx="9144000" cy="477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 rotWithShape="1">
          <a:blip r:embed="rId3">
            <a:alphaModFix/>
          </a:blip>
          <a:srcRect l="-1180" r="1983"/>
          <a:stretch/>
        </p:blipFill>
        <p:spPr>
          <a:xfrm>
            <a:off x="1018250" y="1994850"/>
            <a:ext cx="3339651" cy="7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4714875" y="295275"/>
            <a:ext cx="41589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II COVER">
  <p:cSld name="CUSTOM_1_3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t="185" b="6920"/>
          <a:stretch/>
        </p:blipFill>
        <p:spPr>
          <a:xfrm>
            <a:off x="0" y="-25"/>
            <a:ext cx="9144000" cy="477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4714875" y="295275"/>
            <a:ext cx="41589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●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○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Char char="■"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3">
            <a:alphaModFix/>
          </a:blip>
          <a:srcRect t="485" b="485"/>
          <a:stretch/>
        </p:blipFill>
        <p:spPr>
          <a:xfrm>
            <a:off x="1002852" y="2032950"/>
            <a:ext cx="2838175" cy="7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SI COVER">
  <p:cSld name="CUSTOM_1_3_1_1_1_1_1_1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3"/>
          <p:cNvPicPr preferRelativeResize="0"/>
          <p:nvPr/>
        </p:nvPicPr>
        <p:blipFill rotWithShape="1">
          <a:blip r:embed="rId2">
            <a:alphaModFix/>
          </a:blip>
          <a:srcRect t="761" b="6344"/>
          <a:stretch/>
        </p:blipFill>
        <p:spPr>
          <a:xfrm>
            <a:off x="0" y="-25"/>
            <a:ext cx="9144000" cy="47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3"/>
          <p:cNvPicPr preferRelativeResize="0"/>
          <p:nvPr/>
        </p:nvPicPr>
        <p:blipFill rotWithShape="1">
          <a:blip r:embed="rId3">
            <a:alphaModFix/>
          </a:blip>
          <a:srcRect l="-1710" r="1709"/>
          <a:stretch/>
        </p:blipFill>
        <p:spPr>
          <a:xfrm>
            <a:off x="946050" y="1988000"/>
            <a:ext cx="2740125" cy="6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4714875" y="295275"/>
            <a:ext cx="41589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DMI COVER">
  <p:cSld name="CUSTOM_1_3_1_1_1_1_1_1_1_1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 t="603" b="6502"/>
          <a:stretch/>
        </p:blipFill>
        <p:spPr>
          <a:xfrm>
            <a:off x="0" y="-25"/>
            <a:ext cx="9144000" cy="477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 l="-2272" r="8384"/>
          <a:stretch/>
        </p:blipFill>
        <p:spPr>
          <a:xfrm>
            <a:off x="959325" y="2037925"/>
            <a:ext cx="3445698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>
            <a:spLocks noGrp="1"/>
          </p:cNvSpPr>
          <p:nvPr>
            <p:ph type="body" idx="1"/>
          </p:nvPr>
        </p:nvSpPr>
        <p:spPr>
          <a:xfrm>
            <a:off x="4714875" y="295275"/>
            <a:ext cx="41589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RI 1 1 1 1 1 1 1 1 1">
  <p:cSld name="CUSTOM_1_3_1_1_1_1_1_1_1_1_1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5"/>
          <p:cNvPicPr preferRelativeResize="0"/>
          <p:nvPr/>
        </p:nvPicPr>
        <p:blipFill rotWithShape="1">
          <a:blip r:embed="rId2">
            <a:alphaModFix/>
          </a:blip>
          <a:srcRect t="501" b="6604"/>
          <a:stretch/>
        </p:blipFill>
        <p:spPr>
          <a:xfrm>
            <a:off x="0" y="-25"/>
            <a:ext cx="9144000" cy="477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 rotWithShape="1">
          <a:blip r:embed="rId3">
            <a:alphaModFix/>
          </a:blip>
          <a:srcRect t="-8225" r="31847"/>
          <a:stretch/>
        </p:blipFill>
        <p:spPr>
          <a:xfrm>
            <a:off x="1035525" y="1974900"/>
            <a:ext cx="2551701" cy="74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>
            <a:spLocks noGrp="1"/>
          </p:cNvSpPr>
          <p:nvPr>
            <p:ph type="body" idx="1"/>
          </p:nvPr>
        </p:nvSpPr>
        <p:spPr>
          <a:xfrm>
            <a:off x="4714875" y="295275"/>
            <a:ext cx="41589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RI GRAPH">
  <p:cSld name="CUSTOM_1_3_1_1_1_1_1_1_1_1_1_1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/>
          <p:nvPr/>
        </p:nvSpPr>
        <p:spPr>
          <a:xfrm>
            <a:off x="0" y="-7050"/>
            <a:ext cx="9144000" cy="4785000"/>
          </a:xfrm>
          <a:prstGeom prst="rect">
            <a:avLst/>
          </a:prstGeom>
          <a:solidFill>
            <a:srgbClr val="0FBFE5">
              <a:alpha val="21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6"/>
          <p:cNvSpPr/>
          <p:nvPr/>
        </p:nvSpPr>
        <p:spPr>
          <a:xfrm>
            <a:off x="2929800" y="504825"/>
            <a:ext cx="5940000" cy="3998700"/>
          </a:xfrm>
          <a:prstGeom prst="roundRect">
            <a:avLst>
              <a:gd name="adj" fmla="val 119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6"/>
          <p:cNvSpPr/>
          <p:nvPr/>
        </p:nvSpPr>
        <p:spPr>
          <a:xfrm>
            <a:off x="274200" y="504850"/>
            <a:ext cx="2468700" cy="3999000"/>
          </a:xfrm>
          <a:prstGeom prst="roundRect">
            <a:avLst>
              <a:gd name="adj" fmla="val 201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70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"/>
              <a:buNone/>
              <a:defRPr sz="16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II GRAPH">
  <p:cSld name="CUSTOM_1_3_1_1_1_1_1_1_1_1_1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/>
          <p:nvPr/>
        </p:nvSpPr>
        <p:spPr>
          <a:xfrm>
            <a:off x="0" y="-7050"/>
            <a:ext cx="9144000" cy="4785000"/>
          </a:xfrm>
          <a:prstGeom prst="rect">
            <a:avLst/>
          </a:prstGeom>
          <a:solidFill>
            <a:srgbClr val="1EC794">
              <a:alpha val="16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7"/>
          <p:cNvSpPr/>
          <p:nvPr/>
        </p:nvSpPr>
        <p:spPr>
          <a:xfrm>
            <a:off x="2929800" y="504825"/>
            <a:ext cx="5940000" cy="3998700"/>
          </a:xfrm>
          <a:prstGeom prst="roundRect">
            <a:avLst>
              <a:gd name="adj" fmla="val 119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7"/>
          <p:cNvSpPr/>
          <p:nvPr/>
        </p:nvSpPr>
        <p:spPr>
          <a:xfrm>
            <a:off x="274200" y="504850"/>
            <a:ext cx="2468700" cy="3999000"/>
          </a:xfrm>
          <a:prstGeom prst="roundRect">
            <a:avLst>
              <a:gd name="adj" fmla="val 201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70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"/>
              <a:buNone/>
              <a:defRPr sz="16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SI GRAPH">
  <p:cSld name="CUSTOM_1_3_1_1_1_1_1_1_1_1_1_1_1_2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/>
          <p:nvPr/>
        </p:nvSpPr>
        <p:spPr>
          <a:xfrm>
            <a:off x="0" y="-7050"/>
            <a:ext cx="9144000" cy="4785000"/>
          </a:xfrm>
          <a:prstGeom prst="rect">
            <a:avLst/>
          </a:prstGeom>
          <a:solidFill>
            <a:srgbClr val="FFA800">
              <a:alpha val="2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8"/>
          <p:cNvSpPr/>
          <p:nvPr/>
        </p:nvSpPr>
        <p:spPr>
          <a:xfrm>
            <a:off x="2929800" y="504825"/>
            <a:ext cx="5940000" cy="3998700"/>
          </a:xfrm>
          <a:prstGeom prst="roundRect">
            <a:avLst>
              <a:gd name="adj" fmla="val 119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8"/>
          <p:cNvSpPr/>
          <p:nvPr/>
        </p:nvSpPr>
        <p:spPr>
          <a:xfrm>
            <a:off x="274200" y="504850"/>
            <a:ext cx="2468700" cy="3999000"/>
          </a:xfrm>
          <a:prstGeom prst="roundRect">
            <a:avLst>
              <a:gd name="adj" fmla="val 201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70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"/>
              <a:buNone/>
              <a:defRPr sz="16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DMI GRAPH">
  <p:cSld name="CUSTOM_1_3_1_1_1_1_1_1_1_1_1_1_1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/>
          <p:nvPr/>
        </p:nvSpPr>
        <p:spPr>
          <a:xfrm>
            <a:off x="0" y="-7050"/>
            <a:ext cx="9144000" cy="4785000"/>
          </a:xfrm>
          <a:prstGeom prst="rect">
            <a:avLst/>
          </a:prstGeom>
          <a:solidFill>
            <a:srgbClr val="FF326F">
              <a:alpha val="160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9"/>
          <p:cNvSpPr/>
          <p:nvPr/>
        </p:nvSpPr>
        <p:spPr>
          <a:xfrm>
            <a:off x="2929800" y="504825"/>
            <a:ext cx="5940000" cy="3998700"/>
          </a:xfrm>
          <a:prstGeom prst="roundRect">
            <a:avLst>
              <a:gd name="adj" fmla="val 119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9"/>
          <p:cNvSpPr/>
          <p:nvPr/>
        </p:nvSpPr>
        <p:spPr>
          <a:xfrm>
            <a:off x="274200" y="504850"/>
            <a:ext cx="2468700" cy="3999000"/>
          </a:xfrm>
          <a:prstGeom prst="roundRect">
            <a:avLst>
              <a:gd name="adj" fmla="val 201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70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"/>
              <a:buNone/>
              <a:defRPr sz="16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_SPI GRAPH">
  <p:cSld name="CUSTOM_1_3_1_1_1_1_1_1_1_1_1_1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/>
          <p:nvPr/>
        </p:nvSpPr>
        <p:spPr>
          <a:xfrm>
            <a:off x="0" y="-7050"/>
            <a:ext cx="9144000" cy="4785000"/>
          </a:xfrm>
          <a:prstGeom prst="rect">
            <a:avLst/>
          </a:prstGeom>
          <a:solidFill>
            <a:srgbClr val="C343FF">
              <a:alpha val="22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40"/>
          <p:cNvSpPr/>
          <p:nvPr/>
        </p:nvSpPr>
        <p:spPr>
          <a:xfrm>
            <a:off x="2929800" y="504825"/>
            <a:ext cx="5940000" cy="3998700"/>
          </a:xfrm>
          <a:prstGeom prst="roundRect">
            <a:avLst>
              <a:gd name="adj" fmla="val 119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40"/>
          <p:cNvSpPr/>
          <p:nvPr/>
        </p:nvSpPr>
        <p:spPr>
          <a:xfrm>
            <a:off x="274200" y="504850"/>
            <a:ext cx="2468700" cy="3999000"/>
          </a:xfrm>
          <a:prstGeom prst="roundRect">
            <a:avLst>
              <a:gd name="adj" fmla="val 2011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206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70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"/>
              <a:buNone/>
              <a:defRPr sz="16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 Medium"/>
              <a:buNone/>
              <a:defRPr sz="16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 Medium"/>
              <a:buNone/>
              <a:defRPr sz="16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 Medium"/>
              <a:buNone/>
              <a:defRPr sz="16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 Medium"/>
              <a:buNone/>
              <a:defRPr sz="16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 Medium"/>
              <a:buNone/>
              <a:defRPr sz="16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 Medium"/>
              <a:buNone/>
              <a:defRPr sz="16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 Medium"/>
              <a:buNone/>
              <a:defRPr sz="16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600"/>
              <a:buFont typeface="DM Sans Medium"/>
              <a:buNone/>
              <a:defRPr sz="16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NEL">
  <p:cSld name="TITLE_3_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75" y="152400"/>
            <a:ext cx="91440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"/>
              <a:buNone/>
              <a:defRPr sz="20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DM Sans Medium"/>
              <a:buNone/>
              <a:defRPr sz="18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DM Sans Medium"/>
              <a:buNone/>
              <a:defRPr sz="18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DM Sans Medium"/>
              <a:buNone/>
              <a:defRPr sz="18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DM Sans Medium"/>
              <a:buNone/>
              <a:defRPr sz="18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DM Sans Medium"/>
              <a:buNone/>
              <a:defRPr sz="18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DM Sans Medium"/>
              <a:buNone/>
              <a:defRPr sz="18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DM Sans Medium"/>
              <a:buNone/>
              <a:defRPr sz="18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DM Sans Medium"/>
              <a:buNone/>
              <a:defRPr sz="18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5700" y="828450"/>
            <a:ext cx="4156976" cy="3395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274200" y="639900"/>
            <a:ext cx="2221500" cy="3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2_4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41"/>
          <p:cNvCxnSpPr/>
          <p:nvPr/>
        </p:nvCxnSpPr>
        <p:spPr>
          <a:xfrm>
            <a:off x="-4050" y="47778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41"/>
          <p:cNvCxnSpPr/>
          <p:nvPr/>
        </p:nvCxnSpPr>
        <p:spPr>
          <a:xfrm>
            <a:off x="-4050" y="4572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p41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233" name="Google Shape;233;p41"/>
          <p:cNvCxnSpPr/>
          <p:nvPr/>
        </p:nvCxnSpPr>
        <p:spPr>
          <a:xfrm>
            <a:off x="6857900" y="459950"/>
            <a:ext cx="0" cy="43215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41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None/>
              <a:defRPr sz="700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cxnSp>
        <p:nvCxnSpPr>
          <p:cNvPr id="235" name="Google Shape;235;p41"/>
          <p:cNvCxnSpPr/>
          <p:nvPr/>
        </p:nvCxnSpPr>
        <p:spPr>
          <a:xfrm>
            <a:off x="274200" y="4320700"/>
            <a:ext cx="6295200" cy="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41"/>
          <p:cNvSpPr txBox="1">
            <a:spLocks noGrp="1"/>
          </p:cNvSpPr>
          <p:nvPr>
            <p:ph type="subTitle" idx="2"/>
          </p:nvPr>
        </p:nvSpPr>
        <p:spPr>
          <a:xfrm>
            <a:off x="4008500" y="4320700"/>
            <a:ext cx="2565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  <p15:guide id="3" orient="horz" pos="403">
          <p15:clr>
            <a:srgbClr val="F9AD4C"/>
          </p15:clr>
        </p15:guide>
        <p15:guide id="4" pos="4320">
          <p15:clr>
            <a:srgbClr val="FA7B17"/>
          </p15:clr>
        </p15:guide>
        <p15:guide id="5" pos="4141">
          <p15:clr>
            <a:srgbClr val="FA7B17"/>
          </p15:clr>
        </p15:guide>
        <p15:guide id="6" pos="4501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3">
  <p:cSld name="CUSTOM_2_7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42"/>
          <p:cNvCxnSpPr/>
          <p:nvPr/>
        </p:nvCxnSpPr>
        <p:spPr>
          <a:xfrm>
            <a:off x="-4050" y="47778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42"/>
          <p:cNvCxnSpPr/>
          <p:nvPr/>
        </p:nvCxnSpPr>
        <p:spPr>
          <a:xfrm>
            <a:off x="-4050" y="4572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42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241" name="Google Shape;241;p42"/>
          <p:cNvCxnSpPr/>
          <p:nvPr/>
        </p:nvCxnSpPr>
        <p:spPr>
          <a:xfrm>
            <a:off x="6857900" y="459950"/>
            <a:ext cx="0" cy="43215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42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None/>
              <a:defRPr sz="700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cxnSp>
        <p:nvCxnSpPr>
          <p:cNvPr id="243" name="Google Shape;243;p42"/>
          <p:cNvCxnSpPr/>
          <p:nvPr/>
        </p:nvCxnSpPr>
        <p:spPr>
          <a:xfrm>
            <a:off x="274200" y="4320700"/>
            <a:ext cx="6295200" cy="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" name="Google Shape;244;p42"/>
          <p:cNvSpPr txBox="1">
            <a:spLocks noGrp="1"/>
          </p:cNvSpPr>
          <p:nvPr>
            <p:ph type="subTitle" idx="2"/>
          </p:nvPr>
        </p:nvSpPr>
        <p:spPr>
          <a:xfrm>
            <a:off x="4008500" y="4320700"/>
            <a:ext cx="2565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  <p15:guide id="3" orient="horz" pos="403">
          <p15:clr>
            <a:srgbClr val="F9AD4C"/>
          </p15:clr>
        </p15:guide>
        <p15:guide id="4" pos="4320">
          <p15:clr>
            <a:srgbClr val="FA7B17"/>
          </p15:clr>
        </p15:guide>
        <p15:guide id="5" pos="4141">
          <p15:clr>
            <a:srgbClr val="FA7B17"/>
          </p15:clr>
        </p15:guide>
        <p15:guide id="6" pos="4501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2_5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43"/>
          <p:cNvCxnSpPr/>
          <p:nvPr/>
        </p:nvCxnSpPr>
        <p:spPr>
          <a:xfrm>
            <a:off x="-4050" y="47778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43"/>
          <p:cNvCxnSpPr/>
          <p:nvPr/>
        </p:nvCxnSpPr>
        <p:spPr>
          <a:xfrm>
            <a:off x="-4050" y="4572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43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  <p15:guide id="3" orient="horz" pos="403">
          <p15:clr>
            <a:srgbClr val="F9AD4C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2">
  <p:cSld name="CUSTOM_2_6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/>
          <p:nvPr/>
        </p:nvSpPr>
        <p:spPr>
          <a:xfrm>
            <a:off x="-4050" y="457200"/>
            <a:ext cx="9144000" cy="4320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1" name="Google Shape;251;p44"/>
          <p:cNvCxnSpPr/>
          <p:nvPr/>
        </p:nvCxnSpPr>
        <p:spPr>
          <a:xfrm>
            <a:off x="-4050" y="47778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44"/>
          <p:cNvCxnSpPr/>
          <p:nvPr/>
        </p:nvCxnSpPr>
        <p:spPr>
          <a:xfrm>
            <a:off x="-4050" y="4572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" name="Google Shape;253;p44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54" name="Google Shape;254;p44"/>
          <p:cNvGrpSpPr/>
          <p:nvPr/>
        </p:nvGrpSpPr>
        <p:grpSpPr>
          <a:xfrm>
            <a:off x="4572000" y="710400"/>
            <a:ext cx="453304" cy="416400"/>
            <a:chOff x="-4625" y="1202625"/>
            <a:chExt cx="453304" cy="416400"/>
          </a:xfrm>
        </p:grpSpPr>
        <p:sp>
          <p:nvSpPr>
            <p:cNvPr id="255" name="Google Shape;255;p44"/>
            <p:cNvSpPr/>
            <p:nvPr/>
          </p:nvSpPr>
          <p:spPr>
            <a:xfrm>
              <a:off x="-4621" y="1202625"/>
              <a:ext cx="453300" cy="416400"/>
            </a:xfrm>
            <a:prstGeom prst="roundRect">
              <a:avLst>
                <a:gd name="adj" fmla="val 50000"/>
              </a:avLst>
            </a:prstGeom>
            <a:solidFill>
              <a:srgbClr val="195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4"/>
            <p:cNvSpPr/>
            <p:nvPr/>
          </p:nvSpPr>
          <p:spPr>
            <a:xfrm>
              <a:off x="-4625" y="1202625"/>
              <a:ext cx="198900" cy="416400"/>
            </a:xfrm>
            <a:prstGeom prst="rect">
              <a:avLst/>
            </a:prstGeom>
            <a:solidFill>
              <a:srgbClr val="195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" name="Google Shape;257;p44"/>
          <p:cNvSpPr txBox="1"/>
          <p:nvPr/>
        </p:nvSpPr>
        <p:spPr>
          <a:xfrm>
            <a:off x="4588276" y="710400"/>
            <a:ext cx="448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58" name="Google Shape;258;p44"/>
          <p:cNvCxnSpPr/>
          <p:nvPr/>
        </p:nvCxnSpPr>
        <p:spPr>
          <a:xfrm rot="10800000">
            <a:off x="-300" y="2602500"/>
            <a:ext cx="9158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9" name="Google Shape;259;p44"/>
          <p:cNvCxnSpPr/>
          <p:nvPr/>
        </p:nvCxnSpPr>
        <p:spPr>
          <a:xfrm>
            <a:off x="4572000" y="457200"/>
            <a:ext cx="0" cy="4325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0" name="Google Shape;260;p44"/>
          <p:cNvSpPr/>
          <p:nvPr/>
        </p:nvSpPr>
        <p:spPr>
          <a:xfrm>
            <a:off x="-208138" y="684575"/>
            <a:ext cx="656700" cy="416400"/>
          </a:xfrm>
          <a:prstGeom prst="roundRect">
            <a:avLst>
              <a:gd name="adj" fmla="val 50000"/>
            </a:avLst>
          </a:prstGeom>
          <a:solidFill>
            <a:srgbClr val="195A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4"/>
          <p:cNvSpPr txBox="1"/>
          <p:nvPr/>
        </p:nvSpPr>
        <p:spPr>
          <a:xfrm>
            <a:off x="-4625" y="684575"/>
            <a:ext cx="448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2" name="Google Shape;262;p44"/>
          <p:cNvSpPr/>
          <p:nvPr/>
        </p:nvSpPr>
        <p:spPr>
          <a:xfrm>
            <a:off x="-208138" y="2871200"/>
            <a:ext cx="656700" cy="416400"/>
          </a:xfrm>
          <a:prstGeom prst="roundRect">
            <a:avLst>
              <a:gd name="adj" fmla="val 50000"/>
            </a:avLst>
          </a:prstGeom>
          <a:solidFill>
            <a:srgbClr val="195A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4"/>
          <p:cNvSpPr txBox="1"/>
          <p:nvPr/>
        </p:nvSpPr>
        <p:spPr>
          <a:xfrm>
            <a:off x="-4625" y="2871200"/>
            <a:ext cx="448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64" name="Google Shape;264;p44"/>
          <p:cNvGrpSpPr/>
          <p:nvPr/>
        </p:nvGrpSpPr>
        <p:grpSpPr>
          <a:xfrm>
            <a:off x="4572000" y="2897025"/>
            <a:ext cx="453304" cy="416400"/>
            <a:chOff x="-4625" y="1202625"/>
            <a:chExt cx="453304" cy="416400"/>
          </a:xfrm>
        </p:grpSpPr>
        <p:sp>
          <p:nvSpPr>
            <p:cNvPr id="265" name="Google Shape;265;p44"/>
            <p:cNvSpPr/>
            <p:nvPr/>
          </p:nvSpPr>
          <p:spPr>
            <a:xfrm>
              <a:off x="-4621" y="1202625"/>
              <a:ext cx="453300" cy="416400"/>
            </a:xfrm>
            <a:prstGeom prst="roundRect">
              <a:avLst>
                <a:gd name="adj" fmla="val 50000"/>
              </a:avLst>
            </a:prstGeom>
            <a:solidFill>
              <a:srgbClr val="195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4"/>
            <p:cNvSpPr/>
            <p:nvPr/>
          </p:nvSpPr>
          <p:spPr>
            <a:xfrm>
              <a:off x="-4625" y="1202625"/>
              <a:ext cx="198900" cy="416400"/>
            </a:xfrm>
            <a:prstGeom prst="rect">
              <a:avLst/>
            </a:prstGeom>
            <a:solidFill>
              <a:srgbClr val="195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44"/>
          <p:cNvSpPr txBox="1"/>
          <p:nvPr/>
        </p:nvSpPr>
        <p:spPr>
          <a:xfrm>
            <a:off x="4572000" y="2897025"/>
            <a:ext cx="448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  <p15:guide id="3" orient="horz" pos="403">
          <p15:clr>
            <a:srgbClr val="F9AD4C"/>
          </p15:clr>
        </p15:guide>
        <p15:guide id="4" pos="4320">
          <p15:clr>
            <a:srgbClr val="FA7B17"/>
          </p15:clr>
        </p15:guide>
        <p15:guide id="5" pos="4141">
          <p15:clr>
            <a:srgbClr val="FA7B17"/>
          </p15:clr>
        </p15:guide>
        <p15:guide id="6" pos="4501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2 1">
  <p:cSld name="CUSTOM_2_6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/>
          <p:nvPr/>
        </p:nvSpPr>
        <p:spPr>
          <a:xfrm>
            <a:off x="-4050" y="457200"/>
            <a:ext cx="9144000" cy="4320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0" name="Google Shape;270;p45"/>
          <p:cNvCxnSpPr/>
          <p:nvPr/>
        </p:nvCxnSpPr>
        <p:spPr>
          <a:xfrm>
            <a:off x="-4050" y="47778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45"/>
          <p:cNvCxnSpPr/>
          <p:nvPr/>
        </p:nvCxnSpPr>
        <p:spPr>
          <a:xfrm>
            <a:off x="-4050" y="4572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45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1B265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273" name="Google Shape;273;p45"/>
          <p:cNvCxnSpPr/>
          <p:nvPr/>
        </p:nvCxnSpPr>
        <p:spPr>
          <a:xfrm>
            <a:off x="6857900" y="459950"/>
            <a:ext cx="0" cy="43215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4" name="Google Shape;274;p45"/>
          <p:cNvGrpSpPr/>
          <p:nvPr/>
        </p:nvGrpSpPr>
        <p:grpSpPr>
          <a:xfrm>
            <a:off x="4572000" y="710400"/>
            <a:ext cx="453304" cy="416400"/>
            <a:chOff x="-4625" y="1202625"/>
            <a:chExt cx="453304" cy="416400"/>
          </a:xfrm>
        </p:grpSpPr>
        <p:sp>
          <p:nvSpPr>
            <p:cNvPr id="275" name="Google Shape;275;p45"/>
            <p:cNvSpPr/>
            <p:nvPr/>
          </p:nvSpPr>
          <p:spPr>
            <a:xfrm>
              <a:off x="-4621" y="1202625"/>
              <a:ext cx="453300" cy="416400"/>
            </a:xfrm>
            <a:prstGeom prst="roundRect">
              <a:avLst>
                <a:gd name="adj" fmla="val 50000"/>
              </a:avLst>
            </a:prstGeom>
            <a:solidFill>
              <a:srgbClr val="195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95AFE"/>
                </a:solidFill>
              </a:endParaRPr>
            </a:p>
          </p:txBody>
        </p:sp>
        <p:sp>
          <p:nvSpPr>
            <p:cNvPr id="276" name="Google Shape;276;p45"/>
            <p:cNvSpPr/>
            <p:nvPr/>
          </p:nvSpPr>
          <p:spPr>
            <a:xfrm>
              <a:off x="-4625" y="1202625"/>
              <a:ext cx="198900" cy="416400"/>
            </a:xfrm>
            <a:prstGeom prst="rect">
              <a:avLst/>
            </a:prstGeom>
            <a:solidFill>
              <a:srgbClr val="195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95AFE"/>
                </a:solidFill>
              </a:endParaRPr>
            </a:p>
          </p:txBody>
        </p:sp>
      </p:grpSp>
      <p:cxnSp>
        <p:nvCxnSpPr>
          <p:cNvPr id="277" name="Google Shape;277;p45"/>
          <p:cNvCxnSpPr/>
          <p:nvPr/>
        </p:nvCxnSpPr>
        <p:spPr>
          <a:xfrm rot="10800000">
            <a:off x="-300" y="2602500"/>
            <a:ext cx="9158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8" name="Google Shape;278;p45"/>
          <p:cNvCxnSpPr/>
          <p:nvPr/>
        </p:nvCxnSpPr>
        <p:spPr>
          <a:xfrm>
            <a:off x="4572000" y="457200"/>
            <a:ext cx="0" cy="4325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9" name="Google Shape;279;p45"/>
          <p:cNvSpPr/>
          <p:nvPr/>
        </p:nvSpPr>
        <p:spPr>
          <a:xfrm>
            <a:off x="-208138" y="684575"/>
            <a:ext cx="656700" cy="416400"/>
          </a:xfrm>
          <a:prstGeom prst="roundRect">
            <a:avLst>
              <a:gd name="adj" fmla="val 50000"/>
            </a:avLst>
          </a:prstGeom>
          <a:solidFill>
            <a:srgbClr val="195A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AFE"/>
              </a:solidFill>
            </a:endParaRPr>
          </a:p>
        </p:txBody>
      </p:sp>
      <p:sp>
        <p:nvSpPr>
          <p:cNvPr id="280" name="Google Shape;280;p45"/>
          <p:cNvSpPr/>
          <p:nvPr/>
        </p:nvSpPr>
        <p:spPr>
          <a:xfrm>
            <a:off x="-208138" y="2871200"/>
            <a:ext cx="656700" cy="416400"/>
          </a:xfrm>
          <a:prstGeom prst="roundRect">
            <a:avLst>
              <a:gd name="adj" fmla="val 50000"/>
            </a:avLst>
          </a:prstGeom>
          <a:solidFill>
            <a:srgbClr val="195A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5AFE"/>
              </a:solidFill>
            </a:endParaRPr>
          </a:p>
        </p:txBody>
      </p:sp>
      <p:grpSp>
        <p:nvGrpSpPr>
          <p:cNvPr id="281" name="Google Shape;281;p45"/>
          <p:cNvGrpSpPr/>
          <p:nvPr/>
        </p:nvGrpSpPr>
        <p:grpSpPr>
          <a:xfrm>
            <a:off x="4572000" y="2897025"/>
            <a:ext cx="453304" cy="416400"/>
            <a:chOff x="-4625" y="1202625"/>
            <a:chExt cx="453304" cy="416400"/>
          </a:xfrm>
        </p:grpSpPr>
        <p:sp>
          <p:nvSpPr>
            <p:cNvPr id="282" name="Google Shape;282;p45"/>
            <p:cNvSpPr/>
            <p:nvPr/>
          </p:nvSpPr>
          <p:spPr>
            <a:xfrm>
              <a:off x="-4621" y="1202625"/>
              <a:ext cx="453300" cy="416400"/>
            </a:xfrm>
            <a:prstGeom prst="roundRect">
              <a:avLst>
                <a:gd name="adj" fmla="val 50000"/>
              </a:avLst>
            </a:prstGeom>
            <a:solidFill>
              <a:srgbClr val="195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95AFE"/>
                </a:solidFill>
              </a:endParaRPr>
            </a:p>
          </p:txBody>
        </p:sp>
        <p:sp>
          <p:nvSpPr>
            <p:cNvPr id="283" name="Google Shape;283;p45"/>
            <p:cNvSpPr/>
            <p:nvPr/>
          </p:nvSpPr>
          <p:spPr>
            <a:xfrm>
              <a:off x="-4625" y="1202625"/>
              <a:ext cx="198900" cy="416400"/>
            </a:xfrm>
            <a:prstGeom prst="rect">
              <a:avLst/>
            </a:prstGeom>
            <a:solidFill>
              <a:srgbClr val="195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95AFE"/>
                </a:solidFill>
              </a:endParaRPr>
            </a:p>
          </p:txBody>
        </p:sp>
      </p:grpSp>
      <p:pic>
        <p:nvPicPr>
          <p:cNvPr id="284" name="Google Shape;284;p45"/>
          <p:cNvPicPr preferRelativeResize="0"/>
          <p:nvPr/>
        </p:nvPicPr>
        <p:blipFill rotWithShape="1">
          <a:blip r:embed="rId2">
            <a:alphaModFix/>
          </a:blip>
          <a:srcRect l="228" r="219"/>
          <a:stretch/>
        </p:blipFill>
        <p:spPr>
          <a:xfrm>
            <a:off x="-12118" y="680823"/>
            <a:ext cx="416400" cy="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5"/>
          <p:cNvPicPr preferRelativeResize="0"/>
          <p:nvPr/>
        </p:nvPicPr>
        <p:blipFill rotWithShape="1">
          <a:blip r:embed="rId3">
            <a:alphaModFix/>
          </a:blip>
          <a:srcRect l="228" r="219"/>
          <a:stretch/>
        </p:blipFill>
        <p:spPr>
          <a:xfrm>
            <a:off x="5" y="2862520"/>
            <a:ext cx="404275" cy="40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5"/>
          <p:cNvPicPr preferRelativeResize="0"/>
          <p:nvPr/>
        </p:nvPicPr>
        <p:blipFill rotWithShape="1">
          <a:blip r:embed="rId4">
            <a:alphaModFix/>
          </a:blip>
          <a:srcRect l="228" r="219"/>
          <a:stretch/>
        </p:blipFill>
        <p:spPr>
          <a:xfrm>
            <a:off x="4555723" y="689777"/>
            <a:ext cx="453300" cy="4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5"/>
          <p:cNvPicPr preferRelativeResize="0"/>
          <p:nvPr/>
        </p:nvPicPr>
        <p:blipFill rotWithShape="1">
          <a:blip r:embed="rId5">
            <a:alphaModFix/>
          </a:blip>
          <a:srcRect l="228" r="219"/>
          <a:stretch/>
        </p:blipFill>
        <p:spPr>
          <a:xfrm>
            <a:off x="4572003" y="2864759"/>
            <a:ext cx="453300" cy="4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  <p15:guide id="3" orient="horz" pos="403">
          <p15:clr>
            <a:srgbClr val="F9AD4C"/>
          </p15:clr>
        </p15:guide>
        <p15:guide id="4" pos="4320">
          <p15:clr>
            <a:srgbClr val="FA7B17"/>
          </p15:clr>
        </p15:guide>
        <p15:guide id="5" pos="4141">
          <p15:clr>
            <a:srgbClr val="FA7B17"/>
          </p15:clr>
        </p15:guide>
        <p15:guide id="6" pos="4501">
          <p15:clr>
            <a:srgbClr val="FA7B17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 - master - cover - light grey">
  <p:cSld name="CUSTOM_6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/>
          <p:nvPr/>
        </p:nvSpPr>
        <p:spPr>
          <a:xfrm>
            <a:off x="-4050" y="0"/>
            <a:ext cx="9144000" cy="4777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 1">
  <p:cSld name="CUSTOM_2_5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Google Shape;291;p47"/>
          <p:cNvCxnSpPr/>
          <p:nvPr/>
        </p:nvCxnSpPr>
        <p:spPr>
          <a:xfrm>
            <a:off x="-4050" y="47778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47"/>
          <p:cNvCxnSpPr/>
          <p:nvPr/>
        </p:nvCxnSpPr>
        <p:spPr>
          <a:xfrm>
            <a:off x="-4050" y="4572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47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294" name="Google Shape;294;p47"/>
          <p:cNvCxnSpPr/>
          <p:nvPr/>
        </p:nvCxnSpPr>
        <p:spPr>
          <a:xfrm>
            <a:off x="4572000" y="640200"/>
            <a:ext cx="0" cy="39615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  <p15:guide id="3" orient="horz" pos="403">
          <p15:clr>
            <a:srgbClr val="F9AD4C"/>
          </p15:clr>
        </p15:guide>
        <p15:guide id="4" pos="2880">
          <p15:clr>
            <a:srgbClr val="FA7B17"/>
          </p15:clr>
        </p15:guide>
        <p15:guide id="5" pos="2707">
          <p15:clr>
            <a:srgbClr val="FA7B17"/>
          </p15:clr>
        </p15:guide>
        <p15:guide id="6" pos="3053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 - master - cover - white">
  <p:cSld name="TITLE_2_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8"/>
          <p:cNvCxnSpPr/>
          <p:nvPr/>
        </p:nvCxnSpPr>
        <p:spPr>
          <a:xfrm>
            <a:off x="-4050" y="47778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only_1_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>
            <a:spLocks noGrp="1"/>
          </p:cNvSpPr>
          <p:nvPr>
            <p:ph type="sldNum" idx="12"/>
          </p:nvPr>
        </p:nvSpPr>
        <p:spPr>
          <a:xfrm>
            <a:off x="6394819" y="4739425"/>
            <a:ext cx="267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Proprietary &amp; Confidential   |   </a:t>
            </a:r>
            <a:fld id="{00000000-1234-1234-1234-123412341234}" type="slidenum">
              <a:rPr lang="en"/>
              <a:t>‹N°›</a:t>
            </a:fld>
            <a:endParaRPr/>
          </a:p>
        </p:txBody>
      </p:sp>
      <p:cxnSp>
        <p:nvCxnSpPr>
          <p:cNvPr id="299" name="Google Shape;299;p49"/>
          <p:cNvCxnSpPr/>
          <p:nvPr/>
        </p:nvCxnSpPr>
        <p:spPr>
          <a:xfrm rot="10800000">
            <a:off x="4575" y="4739692"/>
            <a:ext cx="9150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0" name="Google Shape;300;p49"/>
          <p:cNvSpPr txBox="1">
            <a:spLocks noGrp="1"/>
          </p:cNvSpPr>
          <p:nvPr>
            <p:ph type="title"/>
          </p:nvPr>
        </p:nvSpPr>
        <p:spPr>
          <a:xfrm>
            <a:off x="123725" y="81125"/>
            <a:ext cx="853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301" name="Google Shape;301;p49"/>
          <p:cNvCxnSpPr/>
          <p:nvPr/>
        </p:nvCxnSpPr>
        <p:spPr>
          <a:xfrm rot="10800000">
            <a:off x="-3600" y="577738"/>
            <a:ext cx="91512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49"/>
          <p:cNvSpPr txBox="1">
            <a:spLocks noGrp="1"/>
          </p:cNvSpPr>
          <p:nvPr>
            <p:ph type="title" idx="2"/>
          </p:nvPr>
        </p:nvSpPr>
        <p:spPr>
          <a:xfrm>
            <a:off x="977775" y="4792326"/>
            <a:ext cx="3612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4">
  <p:cSld name="CUSTOM_2_8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Google Shape;304;p50"/>
          <p:cNvCxnSpPr/>
          <p:nvPr/>
        </p:nvCxnSpPr>
        <p:spPr>
          <a:xfrm>
            <a:off x="-4050" y="47778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" name="Google Shape;305;p50"/>
          <p:cNvCxnSpPr/>
          <p:nvPr/>
        </p:nvCxnSpPr>
        <p:spPr>
          <a:xfrm>
            <a:off x="-4050" y="457200"/>
            <a:ext cx="91521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" name="Google Shape;306;p50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1B265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7" name="Google Shape;307;p50"/>
          <p:cNvCxnSpPr/>
          <p:nvPr/>
        </p:nvCxnSpPr>
        <p:spPr>
          <a:xfrm>
            <a:off x="6857900" y="459950"/>
            <a:ext cx="0" cy="43215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Google Shape;308;p50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None/>
              <a:defRPr sz="700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09" name="Google Shape;309;p50"/>
          <p:cNvSpPr txBox="1">
            <a:spLocks noGrp="1"/>
          </p:cNvSpPr>
          <p:nvPr>
            <p:ph type="subTitle" idx="2"/>
          </p:nvPr>
        </p:nvSpPr>
        <p:spPr>
          <a:xfrm>
            <a:off x="4008500" y="4320700"/>
            <a:ext cx="2565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700"/>
              <a:buNone/>
              <a:defRPr sz="700" b="1">
                <a:solidFill>
                  <a:srgbClr val="4F8DF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9AD4C"/>
          </p15:clr>
        </p15:guide>
        <p15:guide id="2" orient="horz" pos="2894">
          <p15:clr>
            <a:srgbClr val="F9AD4C"/>
          </p15:clr>
        </p15:guide>
        <p15:guide id="3" orient="horz" pos="403">
          <p15:clr>
            <a:srgbClr val="F9AD4C"/>
          </p15:clr>
        </p15:guide>
        <p15:guide id="4" pos="4320">
          <p15:clr>
            <a:srgbClr val="FA7B17"/>
          </p15:clr>
        </p15:guide>
        <p15:guide id="5" pos="4141">
          <p15:clr>
            <a:srgbClr val="FA7B17"/>
          </p15:clr>
        </p15:guide>
        <p15:guide id="6" pos="4501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S">
  <p:cSld name="TITLE_3_1">
    <p:bg>
      <p:bgPr>
        <a:solidFill>
          <a:srgbClr val="195AFE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 amt="60000"/>
          </a:blip>
          <a:srcRect t="3600" b="-3600"/>
          <a:stretch/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/>
          <p:nvPr/>
        </p:nvSpPr>
        <p:spPr>
          <a:xfrm>
            <a:off x="274200" y="853175"/>
            <a:ext cx="1609200" cy="3490200"/>
          </a:xfrm>
          <a:prstGeom prst="roundRect">
            <a:avLst>
              <a:gd name="adj" fmla="val 2871"/>
            </a:avLst>
          </a:prstGeom>
          <a:solidFill>
            <a:srgbClr val="FFFFFF"/>
          </a:solidFill>
          <a:ln>
            <a:noFill/>
          </a:ln>
          <a:effectLst>
            <a:outerShdw blurRad="157163" dist="19050" dir="5400000" algn="bl" rotWithShape="0">
              <a:srgbClr val="00206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1;p6"/>
          <p:cNvSpPr/>
          <p:nvPr/>
        </p:nvSpPr>
        <p:spPr>
          <a:xfrm>
            <a:off x="2020830" y="853175"/>
            <a:ext cx="1609200" cy="3490200"/>
          </a:xfrm>
          <a:prstGeom prst="roundRect">
            <a:avLst>
              <a:gd name="adj" fmla="val 2871"/>
            </a:avLst>
          </a:prstGeom>
          <a:solidFill>
            <a:srgbClr val="FFFFFF"/>
          </a:solidFill>
          <a:ln>
            <a:noFill/>
          </a:ln>
          <a:effectLst>
            <a:outerShdw blurRad="157163" dist="19050" dir="5400000" algn="bl" rotWithShape="0">
              <a:srgbClr val="00206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2;p6"/>
          <p:cNvSpPr/>
          <p:nvPr/>
        </p:nvSpPr>
        <p:spPr>
          <a:xfrm>
            <a:off x="3767461" y="853175"/>
            <a:ext cx="1609200" cy="3490200"/>
          </a:xfrm>
          <a:prstGeom prst="roundRect">
            <a:avLst>
              <a:gd name="adj" fmla="val 2871"/>
            </a:avLst>
          </a:prstGeom>
          <a:solidFill>
            <a:srgbClr val="FFFFFF"/>
          </a:solidFill>
          <a:ln>
            <a:noFill/>
          </a:ln>
          <a:effectLst>
            <a:outerShdw blurRad="157163" dist="19050" dir="5400000" algn="bl" rotWithShape="0">
              <a:srgbClr val="00206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6"/>
          <p:cNvSpPr/>
          <p:nvPr/>
        </p:nvSpPr>
        <p:spPr>
          <a:xfrm>
            <a:off x="5514091" y="853175"/>
            <a:ext cx="1609200" cy="3490200"/>
          </a:xfrm>
          <a:prstGeom prst="roundRect">
            <a:avLst>
              <a:gd name="adj" fmla="val 2871"/>
            </a:avLst>
          </a:prstGeom>
          <a:solidFill>
            <a:srgbClr val="FFFFFF"/>
          </a:solidFill>
          <a:ln>
            <a:noFill/>
          </a:ln>
          <a:effectLst>
            <a:outerShdw blurRad="157163" dist="19050" dir="5400000" algn="bl" rotWithShape="0">
              <a:srgbClr val="00206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7260725" y="853175"/>
            <a:ext cx="1609200" cy="3490200"/>
          </a:xfrm>
          <a:prstGeom prst="roundRect">
            <a:avLst>
              <a:gd name="adj" fmla="val 2871"/>
            </a:avLst>
          </a:prstGeom>
          <a:solidFill>
            <a:srgbClr val="FFFFFF"/>
          </a:solidFill>
          <a:ln>
            <a:noFill/>
          </a:ln>
          <a:effectLst>
            <a:outerShdw blurRad="157163" dist="19050" dir="5400000" algn="bl" rotWithShape="0">
              <a:srgbClr val="00206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 Medium"/>
              <a:buNone/>
              <a:defRPr sz="20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66825" y="1853475"/>
            <a:ext cx="1428600" cy="24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●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○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Roboto"/>
              <a:buChar char="■"/>
              <a:defRPr sz="12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755025" y="1085850"/>
            <a:ext cx="628500" cy="6285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dist="19050" dir="5400000" algn="bl" rotWithShape="0">
              <a:srgbClr val="AAB2BA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2513974" y="1085850"/>
            <a:ext cx="628500" cy="6285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dist="19050" dir="5400000" algn="bl" rotWithShape="0">
              <a:srgbClr val="AAB2BA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4248288" y="1085850"/>
            <a:ext cx="628500" cy="6285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dist="19050" dir="5400000" algn="bl" rotWithShape="0">
              <a:srgbClr val="AAB2BA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6004425" y="1085850"/>
            <a:ext cx="628500" cy="6285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dist="19050" dir="5400000" algn="bl" rotWithShape="0">
              <a:srgbClr val="AAB2BA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7751025" y="1085850"/>
            <a:ext cx="628500" cy="6285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dist="19050" dir="5400000" algn="bl" rotWithShape="0">
              <a:srgbClr val="AAB2BA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 only_1_3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1"/>
          <p:cNvSpPr txBox="1">
            <a:spLocks noGrp="1"/>
          </p:cNvSpPr>
          <p:nvPr>
            <p:ph type="sldNum" idx="12"/>
          </p:nvPr>
        </p:nvSpPr>
        <p:spPr>
          <a:xfrm>
            <a:off x="6394819" y="4739425"/>
            <a:ext cx="267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Font typeface="Open Sans"/>
              <a:buNone/>
              <a:defRPr sz="700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Proprietary &amp; Confidential   |   </a:t>
            </a:r>
            <a:fld id="{00000000-1234-1234-1234-123412341234}" type="slidenum">
              <a:rPr lang="en"/>
              <a:t>‹N°›</a:t>
            </a:fld>
            <a:endParaRPr/>
          </a:p>
        </p:txBody>
      </p:sp>
      <p:cxnSp>
        <p:nvCxnSpPr>
          <p:cNvPr id="312" name="Google Shape;312;p51"/>
          <p:cNvCxnSpPr/>
          <p:nvPr/>
        </p:nvCxnSpPr>
        <p:spPr>
          <a:xfrm rot="10800000">
            <a:off x="4575" y="4739692"/>
            <a:ext cx="9150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51"/>
          <p:cNvSpPr txBox="1">
            <a:spLocks noGrp="1"/>
          </p:cNvSpPr>
          <p:nvPr>
            <p:ph type="title"/>
          </p:nvPr>
        </p:nvSpPr>
        <p:spPr>
          <a:xfrm>
            <a:off x="123725" y="81125"/>
            <a:ext cx="853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314" name="Google Shape;314;p51"/>
          <p:cNvCxnSpPr/>
          <p:nvPr/>
        </p:nvCxnSpPr>
        <p:spPr>
          <a:xfrm rot="10800000">
            <a:off x="-3600" y="577738"/>
            <a:ext cx="91512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5" name="Google Shape;315;p51" descr="SW_logo_RGB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0" y="4804700"/>
            <a:ext cx="1092300" cy="2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ne 1 1">
  <p:cSld name="TITLE_ONLY_1_3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 txBox="1">
            <a:spLocks noGrp="1"/>
          </p:cNvSpPr>
          <p:nvPr>
            <p:ph type="sldNum" idx="12"/>
          </p:nvPr>
        </p:nvSpPr>
        <p:spPr>
          <a:xfrm>
            <a:off x="6343620" y="4739425"/>
            <a:ext cx="267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7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Proprietary &amp; Confidential   |   </a:t>
            </a: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318" name="Google Shape;318;p52" descr="SW_logo_RGB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327" y="4808153"/>
            <a:ext cx="904960" cy="2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2"/>
          <p:cNvSpPr txBox="1">
            <a:spLocks noGrp="1"/>
          </p:cNvSpPr>
          <p:nvPr>
            <p:ph type="title"/>
          </p:nvPr>
        </p:nvSpPr>
        <p:spPr>
          <a:xfrm>
            <a:off x="977775" y="4792326"/>
            <a:ext cx="3612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0" name="Google Shape;320;p52"/>
          <p:cNvSpPr txBox="1">
            <a:spLocks noGrp="1"/>
          </p:cNvSpPr>
          <p:nvPr>
            <p:ph type="title" idx="2"/>
          </p:nvPr>
        </p:nvSpPr>
        <p:spPr>
          <a:xfrm>
            <a:off x="123725" y="81125"/>
            <a:ext cx="8841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202C5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cxnSp>
        <p:nvCxnSpPr>
          <p:cNvPr id="321" name="Google Shape;321;p52"/>
          <p:cNvCxnSpPr/>
          <p:nvPr/>
        </p:nvCxnSpPr>
        <p:spPr>
          <a:xfrm rot="10800000">
            <a:off x="4575" y="4739693"/>
            <a:ext cx="9150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LUMNS">
  <p:cSld name="TITLE_3_1_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"/>
              <a:buNone/>
              <a:defRPr sz="20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2518490" y="944700"/>
            <a:ext cx="1900800" cy="3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45" name="Google Shape;45;p7"/>
          <p:cNvCxnSpPr/>
          <p:nvPr/>
        </p:nvCxnSpPr>
        <p:spPr>
          <a:xfrm>
            <a:off x="2367100" y="914400"/>
            <a:ext cx="0" cy="365760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46;p7"/>
          <p:cNvCxnSpPr/>
          <p:nvPr/>
        </p:nvCxnSpPr>
        <p:spPr>
          <a:xfrm>
            <a:off x="4572125" y="914400"/>
            <a:ext cx="0" cy="365760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7;p7"/>
          <p:cNvCxnSpPr/>
          <p:nvPr/>
        </p:nvCxnSpPr>
        <p:spPr>
          <a:xfrm>
            <a:off x="6793739" y="914400"/>
            <a:ext cx="0" cy="365760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7"/>
          <p:cNvCxnSpPr/>
          <p:nvPr/>
        </p:nvCxnSpPr>
        <p:spPr>
          <a:xfrm>
            <a:off x="304800" y="644575"/>
            <a:ext cx="8544000" cy="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274200" y="944700"/>
            <a:ext cx="1967700" cy="3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●"/>
              <a:defRPr sz="12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○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■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●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○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■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●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○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■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TITLE_3_1_2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"/>
              <a:buNone/>
              <a:defRPr sz="20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cxnSp>
        <p:nvCxnSpPr>
          <p:cNvPr id="52" name="Google Shape;52;p8"/>
          <p:cNvCxnSpPr/>
          <p:nvPr/>
        </p:nvCxnSpPr>
        <p:spPr>
          <a:xfrm>
            <a:off x="3100388" y="914400"/>
            <a:ext cx="0" cy="365760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8"/>
          <p:cNvCxnSpPr/>
          <p:nvPr/>
        </p:nvCxnSpPr>
        <p:spPr>
          <a:xfrm>
            <a:off x="6034088" y="914400"/>
            <a:ext cx="0" cy="365760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8"/>
          <p:cNvCxnSpPr/>
          <p:nvPr/>
        </p:nvCxnSpPr>
        <p:spPr>
          <a:xfrm>
            <a:off x="304800" y="644575"/>
            <a:ext cx="8544000" cy="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3339850" y="944700"/>
            <a:ext cx="2480400" cy="3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6256472" y="944700"/>
            <a:ext cx="2480400" cy="3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380550" y="944700"/>
            <a:ext cx="2480400" cy="3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">
  <p:cSld name="TITLE_3_1_2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"/>
              <a:buNone/>
              <a:defRPr sz="20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DM Sans Medium"/>
              <a:buNone/>
              <a:defRPr sz="2000">
                <a:solidFill>
                  <a:srgbClr val="092540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cxnSp>
        <p:nvCxnSpPr>
          <p:cNvPr id="60" name="Google Shape;60;p9"/>
          <p:cNvCxnSpPr/>
          <p:nvPr/>
        </p:nvCxnSpPr>
        <p:spPr>
          <a:xfrm>
            <a:off x="4571988" y="914400"/>
            <a:ext cx="0" cy="365760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9"/>
          <p:cNvCxnSpPr/>
          <p:nvPr/>
        </p:nvCxnSpPr>
        <p:spPr>
          <a:xfrm>
            <a:off x="304800" y="644575"/>
            <a:ext cx="8544000" cy="0"/>
          </a:xfrm>
          <a:prstGeom prst="straightConnector1">
            <a:avLst/>
          </a:prstGeom>
          <a:noFill/>
          <a:ln w="9525" cap="flat" cmpd="sng">
            <a:solidFill>
              <a:srgbClr val="D4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4834350" y="936895"/>
            <a:ext cx="4014600" cy="3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●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○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000"/>
              <a:buFont typeface="Roboto"/>
              <a:buChar char="■"/>
              <a:defRPr sz="1000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283225" y="936912"/>
            <a:ext cx="4014600" cy="3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●"/>
              <a:defRPr sz="1200" b="1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○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■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●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○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■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●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○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048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200"/>
              <a:buFont typeface="DM Sans"/>
              <a:buChar char="■"/>
              <a:defRPr sz="1200">
                <a:solidFill>
                  <a:srgbClr val="09254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CKGROUND">
  <p:cSld name="TITLE_3_1_1_1">
    <p:bg>
      <p:bgPr>
        <a:solidFill>
          <a:srgbClr val="195AFE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274200" y="874175"/>
            <a:ext cx="8599500" cy="3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25" y="-9525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M Sans"/>
              <a:buNone/>
              <a:defRPr sz="20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DM Sans"/>
              <a:buNone/>
              <a:defRPr sz="22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4777800"/>
            <a:ext cx="9144000" cy="365700"/>
          </a:xfrm>
          <a:prstGeom prst="rect">
            <a:avLst/>
          </a:prstGeom>
          <a:solidFill>
            <a:srgbClr val="092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/>
          <p:nvPr/>
        </p:nvSpPr>
        <p:spPr>
          <a:xfrm>
            <a:off x="6392513" y="4777800"/>
            <a:ext cx="2518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Business Proprietary &amp; Confidential   |   </a:t>
            </a:r>
            <a:fld id="{00000000-1234-1234-1234-123412341234}" type="slidenum">
              <a:rPr lang="en" sz="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‹N°›</a:t>
            </a:fld>
            <a:endParaRPr sz="8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203203" y="4892070"/>
            <a:ext cx="1056130" cy="1371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1251880" y="4760852"/>
            <a:ext cx="4689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>
          <p15:clr>
            <a:srgbClr val="EA4335"/>
          </p15:clr>
        </p15:guide>
        <p15:guide id="2" orient="horz" pos="3010">
          <p15:clr>
            <a:srgbClr val="EA4335"/>
          </p15:clr>
        </p15:guide>
        <p15:guide id="3" pos="173">
          <p15:clr>
            <a:srgbClr val="EA4335"/>
          </p15:clr>
        </p15:guide>
        <p15:guide id="4" pos="5587">
          <p15:clr>
            <a:srgbClr val="EA4335"/>
          </p15:clr>
        </p15:guide>
        <p15:guide id="5" orient="horz" pos="403">
          <p15:clr>
            <a:srgbClr val="EA4335"/>
          </p15:clr>
        </p15:guide>
        <p15:guide id="6" orient="horz" pos="2837">
          <p15:clr>
            <a:srgbClr val="EA4335"/>
          </p15:clr>
        </p15:guide>
        <p15:guide id="7" pos="2880">
          <p15:clr>
            <a:srgbClr val="EA4335"/>
          </p15:clr>
        </p15:guide>
        <p15:guide id="8" pos="2707">
          <p15:clr>
            <a:srgbClr val="EA4335"/>
          </p15:clr>
        </p15:guide>
        <p15:guide id="9" pos="305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digitalsuite/websiteanalysis/ranking-distribution/booking.com,airbnb.fr/*/250/2022.03-2022.03?webSource=Desktop&amp;ranking=booking.com%3A-10%2Cairbnb.fr%3A-1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similarweb.com/#/conversion/bf7d89e2-ef82-461c-9cd6-e7204f242764/booking.com%23Hotels/250/18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3"/>
          <p:cNvSpPr txBox="1">
            <a:spLocks noGrp="1"/>
          </p:cNvSpPr>
          <p:nvPr>
            <p:ph type="title"/>
          </p:nvPr>
        </p:nvSpPr>
        <p:spPr>
          <a:xfrm>
            <a:off x="765869" y="1057275"/>
            <a:ext cx="6374400" cy="60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Travel France</a:t>
            </a:r>
            <a:br>
              <a:rPr lang="en"/>
            </a:br>
            <a:r>
              <a:rPr lang="en"/>
              <a:t>Q1 2022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600"/>
            </a:br>
            <a:r>
              <a:rPr lang="en" sz="1600"/>
              <a:t>Créé par Ron Abouaf</a:t>
            </a:r>
            <a:endParaRPr sz="16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2"/>
          <p:cNvSpPr txBox="1"/>
          <p:nvPr/>
        </p:nvSpPr>
        <p:spPr>
          <a:xfrm>
            <a:off x="6862250" y="3701107"/>
            <a:ext cx="2281800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8100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Mettez en avant les destinations qui ont le meilleur taux de conversion pour maximiser vos efforts.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Proposez des offres spéciales sur les destinations les plus prisées.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62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La Côte d’Azur est présente 5 fois sur 10 dans les requêtes les plus populaires sur Booking.com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8" name="Google Shape;438;p62"/>
          <p:cNvSpPr txBox="1"/>
          <p:nvPr/>
        </p:nvSpPr>
        <p:spPr>
          <a:xfrm>
            <a:off x="6862250" y="1851576"/>
            <a:ext cx="22818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“France” est la destination la plus demandée. C’est également celle qui a le plus augmenté par rapport à Q1 21. 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Beaucoup de voyageurs veulent aller vers la capitale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: des millions de requêtes sont liées à Paris et l’Ile de France.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L’Italie, l’Espagne et la région PACA indiquent que les Français ne veulent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pas voyager loin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et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cherchent le soleil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au premier trimestre 2022.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9" name="Google Shape;439;p62"/>
          <p:cNvSpPr txBox="1"/>
          <p:nvPr/>
        </p:nvSpPr>
        <p:spPr>
          <a:xfrm>
            <a:off x="6862250" y="1029100"/>
            <a:ext cx="22818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Que recherchent les visiteurs de Booking.com ?</a:t>
            </a:r>
            <a:endParaRPr sz="800" b="1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0" name="Google Shape;440;p62"/>
          <p:cNvSpPr/>
          <p:nvPr/>
        </p:nvSpPr>
        <p:spPr>
          <a:xfrm>
            <a:off x="6970075" y="727606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endParaRPr sz="1000" b="1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1" name="Google Shape;441;p62"/>
          <p:cNvSpPr/>
          <p:nvPr/>
        </p:nvSpPr>
        <p:spPr>
          <a:xfrm>
            <a:off x="6970075" y="1565771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F8DF9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1000" b="1">
              <a:solidFill>
                <a:srgbClr val="4F8DF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62"/>
          <p:cNvSpPr/>
          <p:nvPr/>
        </p:nvSpPr>
        <p:spPr>
          <a:xfrm>
            <a:off x="6970075" y="3426907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8100"/>
                </a:solidFill>
                <a:latin typeface="Roboto"/>
                <a:ea typeface="Roboto"/>
                <a:cs typeface="Roboto"/>
                <a:sym typeface="Roboto"/>
              </a:rPr>
              <a:t>ACTIONS</a:t>
            </a:r>
            <a:endParaRPr sz="1000" b="1">
              <a:solidFill>
                <a:srgbClr val="FF81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p62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Q1 21 v. 22 // France // Desktop</a:t>
            </a:r>
            <a:endParaRPr sz="800"/>
          </a:p>
        </p:txBody>
      </p:sp>
      <p:sp>
        <p:nvSpPr>
          <p:cNvPr id="444" name="Google Shape;444;p62"/>
          <p:cNvSpPr txBox="1"/>
          <p:nvPr/>
        </p:nvSpPr>
        <p:spPr>
          <a:xfrm>
            <a:off x="1588825" y="609600"/>
            <a:ext cx="36846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Top requêtes sur Booking.com par évolution - Q1 21 v. 22 France</a:t>
            </a:r>
            <a:endParaRPr sz="8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5" name="Google Shape;44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5400"/>
            <a:ext cx="6557451" cy="2336508"/>
          </a:xfrm>
          <a:prstGeom prst="rect">
            <a:avLst/>
          </a:prstGeom>
          <a:noFill/>
          <a:ln>
            <a:noFill/>
          </a:ln>
          <a:effectLst>
            <a:outerShdw blurRad="142875" dist="47625" dir="2220000" algn="bl" rotWithShape="0">
              <a:srgbClr val="999999">
                <a:alpha val="38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3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Le bounce rate de Ryanair lié à Paris est 4 fois meilleur que celui de Transavia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51" name="Google Shape;451;p63"/>
          <p:cNvSpPr txBox="1"/>
          <p:nvPr/>
        </p:nvSpPr>
        <p:spPr>
          <a:xfrm>
            <a:off x="6862250" y="3929707"/>
            <a:ext cx="2281800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8100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Collez à la stratégie d’acquisition de Air France pour Paris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8100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Copiez le funnel de conversion de ryanair.com.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63"/>
          <p:cNvSpPr txBox="1"/>
          <p:nvPr/>
        </p:nvSpPr>
        <p:spPr>
          <a:xfrm>
            <a:off x="6862250" y="1775376"/>
            <a:ext cx="22818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La capitale a gardé un niveau d’intérêt stable tout au long des 3 premiers mois de 2022.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Air France est la compagnie qui génère le plus de trafic lié à Paris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: 80% de parts de trafic du groupe. C’est dû à l’image de marque de la compagnie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Ryanair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est en revanche leader en bounce rate (3 points de mieux que Air France) - c’est synonyme d’un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excellent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taux de conversion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. C’est dû aux offres compétitives de la compagnie.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3" name="Google Shape;453;p63"/>
          <p:cNvSpPr txBox="1"/>
          <p:nvPr/>
        </p:nvSpPr>
        <p:spPr>
          <a:xfrm>
            <a:off x="6862250" y="1029100"/>
            <a:ext cx="22818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Quelle destination génère le plus d’engouement en ce moment ?</a:t>
            </a:r>
            <a:endParaRPr sz="800" b="1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63"/>
          <p:cNvSpPr/>
          <p:nvPr/>
        </p:nvSpPr>
        <p:spPr>
          <a:xfrm>
            <a:off x="6970075" y="727606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endParaRPr sz="1000" b="1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63"/>
          <p:cNvSpPr/>
          <p:nvPr/>
        </p:nvSpPr>
        <p:spPr>
          <a:xfrm>
            <a:off x="6970075" y="1489571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F8DF9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1000" b="1">
              <a:solidFill>
                <a:srgbClr val="4F8DF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Google Shape;456;p63"/>
          <p:cNvSpPr/>
          <p:nvPr/>
        </p:nvSpPr>
        <p:spPr>
          <a:xfrm>
            <a:off x="6970075" y="3655507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8100"/>
                </a:solidFill>
                <a:latin typeface="Roboto"/>
                <a:ea typeface="Roboto"/>
                <a:cs typeface="Roboto"/>
                <a:sym typeface="Roboto"/>
              </a:rPr>
              <a:t>ACTIONS</a:t>
            </a:r>
            <a:endParaRPr sz="1000" b="1">
              <a:solidFill>
                <a:srgbClr val="FF81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63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Q1 22 // Worldwide // Desktop</a:t>
            </a:r>
            <a:endParaRPr sz="800"/>
          </a:p>
        </p:txBody>
      </p:sp>
      <p:pic>
        <p:nvPicPr>
          <p:cNvPr id="458" name="Google Shape;45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685800"/>
            <a:ext cx="6225475" cy="3558701"/>
          </a:xfrm>
          <a:prstGeom prst="rect">
            <a:avLst/>
          </a:prstGeom>
          <a:noFill/>
          <a:ln>
            <a:noFill/>
          </a:ln>
          <a:effectLst>
            <a:outerShdw blurRad="142875" dist="47625" dir="2220000" algn="bl" rotWithShape="0">
              <a:srgbClr val="999999">
                <a:alpha val="38000"/>
              </a:srgbClr>
            </a:outerShdw>
          </a:effectLst>
        </p:spPr>
      </p:pic>
      <p:sp>
        <p:nvSpPr>
          <p:cNvPr id="459" name="Google Shape;459;p63"/>
          <p:cNvSpPr txBox="1"/>
          <p:nvPr/>
        </p:nvSpPr>
        <p:spPr>
          <a:xfrm>
            <a:off x="691100" y="457200"/>
            <a:ext cx="55065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Trafic lié à Paris pour les sites des principales compagnies aériennes - Monde Q1 22</a:t>
            </a:r>
            <a:endParaRPr sz="8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4"/>
          <p:cNvSpPr txBox="1">
            <a:spLocks noGrp="1"/>
          </p:cNvSpPr>
          <p:nvPr>
            <p:ph type="title"/>
          </p:nvPr>
        </p:nvSpPr>
        <p:spPr>
          <a:xfrm>
            <a:off x="765869" y="1057275"/>
            <a:ext cx="6374400" cy="60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Merci</a:t>
            </a:r>
            <a:endParaRPr sz="4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>
            <a:spLocks noGrp="1"/>
          </p:cNvSpPr>
          <p:nvPr>
            <p:ph type="title"/>
          </p:nvPr>
        </p:nvSpPr>
        <p:spPr>
          <a:xfrm>
            <a:off x="320350" y="1235250"/>
            <a:ext cx="8499900" cy="23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résumé</a:t>
            </a:r>
            <a:endParaRPr/>
          </a:p>
        </p:txBody>
      </p:sp>
      <p:pic>
        <p:nvPicPr>
          <p:cNvPr id="332" name="Google Shape;332;p54"/>
          <p:cNvPicPr preferRelativeResize="0"/>
          <p:nvPr/>
        </p:nvPicPr>
        <p:blipFill rotWithShape="1">
          <a:blip r:embed="rId3">
            <a:alphaModFix/>
          </a:blip>
          <a:srcRect l="228" r="219"/>
          <a:stretch/>
        </p:blipFill>
        <p:spPr>
          <a:xfrm>
            <a:off x="4111251" y="1294102"/>
            <a:ext cx="918100" cy="9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5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résumé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8" name="Google Shape;338;p55"/>
          <p:cNvSpPr txBox="1"/>
          <p:nvPr/>
        </p:nvSpPr>
        <p:spPr>
          <a:xfrm>
            <a:off x="524750" y="634775"/>
            <a:ext cx="38547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  <a:t>Comment se porte l’industrie ?</a:t>
            </a:r>
            <a:br>
              <a:rPr lang="en" sz="1100" b="1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100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  <a:t>En 2022, l’industrie a généré 600 millions de visites en l’espace de 3 mois.</a:t>
            </a:r>
            <a:endParaRPr sz="1100">
              <a:solidFill>
                <a:srgbClr val="195AF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39" name="Google Shape;339;p55"/>
          <p:cNvCxnSpPr/>
          <p:nvPr/>
        </p:nvCxnSpPr>
        <p:spPr>
          <a:xfrm>
            <a:off x="4572000" y="457200"/>
            <a:ext cx="0" cy="4325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0" name="Google Shape;340;p55"/>
          <p:cNvCxnSpPr/>
          <p:nvPr/>
        </p:nvCxnSpPr>
        <p:spPr>
          <a:xfrm rot="10800000">
            <a:off x="-300" y="2602500"/>
            <a:ext cx="9158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1" name="Google Shape;341;p55"/>
          <p:cNvSpPr txBox="1"/>
          <p:nvPr/>
        </p:nvSpPr>
        <p:spPr>
          <a:xfrm>
            <a:off x="2002178" y="1264250"/>
            <a:ext cx="2295600" cy="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rPr>
              <a:t>Action:</a:t>
            </a:r>
            <a:endParaRPr sz="1000" b="1">
              <a:solidFill>
                <a:srgbClr val="0925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92540"/>
                </a:solidFill>
                <a:latin typeface="Roboto Light"/>
                <a:ea typeface="Roboto Light"/>
                <a:cs typeface="Roboto Light"/>
                <a:sym typeface="Roboto Light"/>
              </a:rPr>
              <a:t>Comparer ses propres chiffres à ceux de l’industrie.</a:t>
            </a:r>
            <a:endParaRPr sz="1000">
              <a:solidFill>
                <a:srgbClr val="09254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2" name="Google Shape;342;p55"/>
          <p:cNvSpPr txBox="1"/>
          <p:nvPr/>
        </p:nvSpPr>
        <p:spPr>
          <a:xfrm>
            <a:off x="5125925" y="634775"/>
            <a:ext cx="3926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  <a:t>Comment évoluent les leaders du marché ?</a:t>
            </a:r>
            <a:endParaRPr sz="1100" b="1">
              <a:solidFill>
                <a:srgbClr val="195AF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  <a:t>Malgré l’arrivée de SNCF Connect, thetrailine.com a gagné 1.1 points de parts de trafic au Q1 22</a:t>
            </a:r>
            <a:endParaRPr sz="1100">
              <a:solidFill>
                <a:srgbClr val="195AF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3" name="Google Shape;343;p55"/>
          <p:cNvSpPr txBox="1"/>
          <p:nvPr/>
        </p:nvSpPr>
        <p:spPr>
          <a:xfrm>
            <a:off x="1964097" y="3529875"/>
            <a:ext cx="2043900" cy="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rPr>
              <a:t>Action:</a:t>
            </a:r>
            <a:endParaRPr sz="1000" b="1">
              <a:solidFill>
                <a:srgbClr val="0925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92540"/>
                </a:solidFill>
                <a:latin typeface="Roboto Light"/>
                <a:ea typeface="Roboto Light"/>
                <a:cs typeface="Roboto Light"/>
                <a:sym typeface="Roboto Light"/>
              </a:rPr>
              <a:t>Filtrez cette liste pour avoir accès aux requêtes agnostiques (non liées à une marque) et misez sur les termes à faible CPC.</a:t>
            </a:r>
            <a:endParaRPr sz="1000">
              <a:solidFill>
                <a:srgbClr val="09254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4" name="Google Shape;344;p55"/>
          <p:cNvSpPr txBox="1"/>
          <p:nvPr/>
        </p:nvSpPr>
        <p:spPr>
          <a:xfrm>
            <a:off x="6609702" y="1474975"/>
            <a:ext cx="2320500" cy="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rPr>
              <a:t>Action:</a:t>
            </a:r>
            <a:endParaRPr sz="1000" b="1">
              <a:solidFill>
                <a:srgbClr val="0925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92540"/>
                </a:solidFill>
                <a:latin typeface="Roboto Light"/>
                <a:ea typeface="Roboto Light"/>
                <a:cs typeface="Roboto Light"/>
                <a:sym typeface="Roboto Light"/>
              </a:rPr>
              <a:t>Monitorez ce tableau pour savoir qui sont les nouveaux acteurs du marché ou si les leaders sont en perte de vitesse.</a:t>
            </a:r>
            <a:endParaRPr sz="1000">
              <a:solidFill>
                <a:srgbClr val="09254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5" name="Google Shape;345;p55"/>
          <p:cNvSpPr txBox="1"/>
          <p:nvPr/>
        </p:nvSpPr>
        <p:spPr>
          <a:xfrm>
            <a:off x="6762095" y="3301800"/>
            <a:ext cx="2168100" cy="1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92540"/>
                </a:solidFill>
                <a:latin typeface="Roboto"/>
                <a:ea typeface="Roboto"/>
                <a:cs typeface="Roboto"/>
                <a:sym typeface="Roboto"/>
              </a:rPr>
              <a:t>Action:</a:t>
            </a:r>
            <a:endParaRPr sz="1000" b="1">
              <a:solidFill>
                <a:srgbClr val="0925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92540"/>
                </a:solidFill>
                <a:latin typeface="Roboto Light"/>
                <a:ea typeface="Roboto Light"/>
                <a:cs typeface="Roboto Light"/>
                <a:sym typeface="Roboto Light"/>
              </a:rPr>
              <a:t>Collez à la stratégie d’acquisition de Air France pour Paris</a:t>
            </a:r>
            <a:endParaRPr sz="1000">
              <a:solidFill>
                <a:srgbClr val="09254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92540"/>
                </a:solidFill>
                <a:latin typeface="Roboto Light"/>
                <a:ea typeface="Roboto Light"/>
                <a:cs typeface="Roboto Light"/>
                <a:sym typeface="Roboto Light"/>
              </a:rPr>
              <a:t>Copiez le funnel de conversion de ryanair.com.</a:t>
            </a:r>
            <a:endParaRPr sz="1000">
              <a:solidFill>
                <a:srgbClr val="09254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6" name="Google Shape;346;p55"/>
          <p:cNvSpPr txBox="1"/>
          <p:nvPr/>
        </p:nvSpPr>
        <p:spPr>
          <a:xfrm>
            <a:off x="524750" y="2808200"/>
            <a:ext cx="3483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  <a:t>Quels sont les trends du moment ?</a:t>
            </a:r>
            <a:br>
              <a:rPr lang="en" sz="1100" b="1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100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  <a:t>“Airbnb” est cherché 1.9 M de fois par mois en France : c’est 11% du trafic total de la catégorie</a:t>
            </a:r>
            <a:endParaRPr sz="1100">
              <a:solidFill>
                <a:srgbClr val="195AF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7" name="Google Shape;347;p55"/>
          <p:cNvSpPr txBox="1"/>
          <p:nvPr/>
        </p:nvSpPr>
        <p:spPr>
          <a:xfrm>
            <a:off x="5125925" y="2808200"/>
            <a:ext cx="3804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95AFE"/>
                </a:solidFill>
                <a:latin typeface="DM Sans"/>
                <a:ea typeface="DM Sans"/>
                <a:cs typeface="DM Sans"/>
                <a:sym typeface="DM Sans"/>
              </a:rPr>
              <a:t>Quelle destination génère le plus d’engouement en ce moment ?</a:t>
            </a:r>
            <a:endParaRPr sz="1100" b="1">
              <a:solidFill>
                <a:srgbClr val="195AF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48" name="Google Shape;34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50" y="1244409"/>
            <a:ext cx="1098125" cy="11100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</p:pic>
      <p:pic>
        <p:nvPicPr>
          <p:cNvPr id="349" name="Google Shape;34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974" y="1328354"/>
            <a:ext cx="1196674" cy="9421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</p:pic>
      <p:pic>
        <p:nvPicPr>
          <p:cNvPr id="350" name="Google Shape;35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766" y="3496322"/>
            <a:ext cx="1196664" cy="10438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</p:pic>
      <p:pic>
        <p:nvPicPr>
          <p:cNvPr id="351" name="Google Shape;35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8525" y="3446960"/>
            <a:ext cx="1098115" cy="11426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>
            <a:spLocks noGrp="1"/>
          </p:cNvSpPr>
          <p:nvPr>
            <p:ph type="title"/>
          </p:nvPr>
        </p:nvSpPr>
        <p:spPr>
          <a:xfrm>
            <a:off x="274200" y="1235250"/>
            <a:ext cx="8546100" cy="23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Insights</a:t>
            </a:r>
            <a:endParaRPr/>
          </a:p>
        </p:txBody>
      </p:sp>
      <p:pic>
        <p:nvPicPr>
          <p:cNvPr id="357" name="Google Shape;357;p56"/>
          <p:cNvPicPr preferRelativeResize="0"/>
          <p:nvPr/>
        </p:nvPicPr>
        <p:blipFill rotWithShape="1">
          <a:blip r:embed="rId3">
            <a:alphaModFix/>
          </a:blip>
          <a:srcRect l="228" r="219"/>
          <a:stretch/>
        </p:blipFill>
        <p:spPr>
          <a:xfrm>
            <a:off x="4013102" y="1261947"/>
            <a:ext cx="969146" cy="96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En 2022, l’industrie a généré 600 millions de visites en l’espace de 3 mois.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3" name="Google Shape;363;p57"/>
          <p:cNvSpPr txBox="1"/>
          <p:nvPr/>
        </p:nvSpPr>
        <p:spPr>
          <a:xfrm>
            <a:off x="6862250" y="4082107"/>
            <a:ext cx="2281800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8100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Comparer ses propres chiffres à ceux de l’industrie.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57"/>
          <p:cNvSpPr txBox="1"/>
          <p:nvPr/>
        </p:nvSpPr>
        <p:spPr>
          <a:xfrm>
            <a:off x="6862250" y="952900"/>
            <a:ext cx="22818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Comment se porte l’industrie ?</a:t>
            </a:r>
            <a:endParaRPr sz="800" b="1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57"/>
          <p:cNvSpPr/>
          <p:nvPr/>
        </p:nvSpPr>
        <p:spPr>
          <a:xfrm>
            <a:off x="6970075" y="651406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endParaRPr sz="1000" b="1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57"/>
          <p:cNvSpPr/>
          <p:nvPr/>
        </p:nvSpPr>
        <p:spPr>
          <a:xfrm>
            <a:off x="6970075" y="1337171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F8DF9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1000" b="1">
              <a:solidFill>
                <a:srgbClr val="4F8DF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57"/>
          <p:cNvSpPr/>
          <p:nvPr/>
        </p:nvSpPr>
        <p:spPr>
          <a:xfrm>
            <a:off x="6970075" y="3807907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8100"/>
                </a:solidFill>
                <a:latin typeface="Roboto"/>
                <a:ea typeface="Roboto"/>
                <a:cs typeface="Roboto"/>
                <a:sym typeface="Roboto"/>
              </a:rPr>
              <a:t>ACTIONS</a:t>
            </a:r>
            <a:endParaRPr sz="1000" b="1">
              <a:solidFill>
                <a:srgbClr val="FF81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57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Q1 21 v. 22 // France // All traffic</a:t>
            </a:r>
            <a:endParaRPr sz="800"/>
          </a:p>
        </p:txBody>
      </p:sp>
      <p:sp>
        <p:nvSpPr>
          <p:cNvPr id="369" name="Google Shape;369;p57"/>
          <p:cNvSpPr txBox="1"/>
          <p:nvPr/>
        </p:nvSpPr>
        <p:spPr>
          <a:xfrm>
            <a:off x="1561250" y="457200"/>
            <a:ext cx="36846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Trafic et engagement de </a:t>
            </a: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l’industrie du Travel</a:t>
            </a: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 en France</a:t>
            </a:r>
            <a:endParaRPr sz="8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0" name="Google Shape;370;p57"/>
          <p:cNvPicPr preferRelativeResize="0"/>
          <p:nvPr/>
        </p:nvPicPr>
        <p:blipFill rotWithShape="1">
          <a:blip r:embed="rId3">
            <a:alphaModFix/>
          </a:blip>
          <a:srcRect b="2439"/>
          <a:stretch/>
        </p:blipFill>
        <p:spPr>
          <a:xfrm>
            <a:off x="457200" y="762000"/>
            <a:ext cx="5892751" cy="3472050"/>
          </a:xfrm>
          <a:prstGeom prst="rect">
            <a:avLst/>
          </a:prstGeom>
          <a:noFill/>
          <a:ln>
            <a:noFill/>
          </a:ln>
          <a:effectLst>
            <a:outerShdw blurRad="142875" dist="47625" dir="2220000" algn="bl" rotWithShape="0">
              <a:srgbClr val="999999">
                <a:alpha val="38000"/>
              </a:srgbClr>
            </a:outerShdw>
          </a:effectLst>
        </p:spPr>
      </p:pic>
      <p:sp>
        <p:nvSpPr>
          <p:cNvPr id="371" name="Google Shape;371;p57"/>
          <p:cNvSpPr txBox="1"/>
          <p:nvPr/>
        </p:nvSpPr>
        <p:spPr>
          <a:xfrm>
            <a:off x="6862250" y="1622978"/>
            <a:ext cx="22818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Le premier trimestre de 2022 a été largement meilleur qu’en 2021 dans le Travel :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+65% en terme de traffic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! Les Français sont dans une situation financière moins précaire cette année et en profitent pour voyager.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Le top 5 de l’industrie sont principalement des OTAs.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Booking.com domine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avec 80% de visites de plus que le deuxième.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Niveau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navigation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, elle se fait de manière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nomade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(62% via mobile) et paradoxalement elle dure 5 minutes 33 en moyenne pour près de 7 pages visitées par session.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8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Malgré l’arrivée de SNCF Connect, thetrainline.com a gagné 1.1 points de parts de trafic au Q1 22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7" name="Google Shape;377;p58"/>
          <p:cNvSpPr txBox="1"/>
          <p:nvPr/>
        </p:nvSpPr>
        <p:spPr>
          <a:xfrm>
            <a:off x="6862250" y="4005907"/>
            <a:ext cx="2281800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8100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Monitorez ce tableau pour savoir qui sont les nouveaux acteurs du marché ou si les leaders sont en perte de vitesse.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58"/>
          <p:cNvSpPr txBox="1"/>
          <p:nvPr/>
        </p:nvSpPr>
        <p:spPr>
          <a:xfrm>
            <a:off x="6862250" y="1029100"/>
            <a:ext cx="22818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Comment évoluent les leaders du marché ?</a:t>
            </a:r>
            <a:endParaRPr sz="800" b="1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58"/>
          <p:cNvSpPr txBox="1"/>
          <p:nvPr/>
        </p:nvSpPr>
        <p:spPr>
          <a:xfrm>
            <a:off x="6862250" y="1699177"/>
            <a:ext cx="22818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Sur le premier trimestre 2022,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Booking captait 2 fois plus de trafic que Airbnb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Le nouveau site de la SNCF, sncf-connect.com, n’a pas tardé à se faire une place à la table des grands. Sorti mi-janvier, le site compte aujourd’hui pour 6.5% du trafic global lié au travel en France.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Ces sites ont un fort taux d’engagement; à titre indicatif,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les Français passent en moyenne 10 minutes et 34 secondes sur airbnb.fr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58"/>
          <p:cNvSpPr/>
          <p:nvPr/>
        </p:nvSpPr>
        <p:spPr>
          <a:xfrm>
            <a:off x="6970075" y="727606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endParaRPr sz="1000" b="1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58"/>
          <p:cNvSpPr/>
          <p:nvPr/>
        </p:nvSpPr>
        <p:spPr>
          <a:xfrm>
            <a:off x="6970075" y="1413371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F8DF9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1000" b="1">
              <a:solidFill>
                <a:srgbClr val="4F8DF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2" name="Google Shape;382;p58"/>
          <p:cNvSpPr/>
          <p:nvPr/>
        </p:nvSpPr>
        <p:spPr>
          <a:xfrm>
            <a:off x="6970075" y="3731707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8100"/>
                </a:solidFill>
                <a:latin typeface="Roboto"/>
                <a:ea typeface="Roboto"/>
                <a:cs typeface="Roboto"/>
                <a:sym typeface="Roboto"/>
              </a:rPr>
              <a:t>ACTIONS</a:t>
            </a:r>
            <a:endParaRPr sz="1000" b="1">
              <a:solidFill>
                <a:srgbClr val="FF81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58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Q1 22 // France // All traffic</a:t>
            </a:r>
            <a:endParaRPr sz="800"/>
          </a:p>
        </p:txBody>
      </p:sp>
      <p:pic>
        <p:nvPicPr>
          <p:cNvPr id="384" name="Google Shape;38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6800"/>
            <a:ext cx="6557450" cy="2502955"/>
          </a:xfrm>
          <a:prstGeom prst="rect">
            <a:avLst/>
          </a:prstGeom>
          <a:noFill/>
          <a:ln>
            <a:noFill/>
          </a:ln>
          <a:effectLst>
            <a:outerShdw blurRad="142875" dist="47625" dir="2220000" algn="bl" rotWithShape="0">
              <a:srgbClr val="999999">
                <a:alpha val="38000"/>
              </a:srgbClr>
            </a:outerShdw>
          </a:effectLst>
        </p:spPr>
      </p:pic>
      <p:sp>
        <p:nvSpPr>
          <p:cNvPr id="385" name="Google Shape;385;p58"/>
          <p:cNvSpPr txBox="1"/>
          <p:nvPr/>
        </p:nvSpPr>
        <p:spPr>
          <a:xfrm>
            <a:off x="1561250" y="685800"/>
            <a:ext cx="36846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Trafic hebdomadaire du top 10 Travel</a:t>
            </a:r>
            <a:endParaRPr sz="8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9"/>
          <p:cNvSpPr txBox="1"/>
          <p:nvPr/>
        </p:nvSpPr>
        <p:spPr>
          <a:xfrm>
            <a:off x="6862250" y="4005907"/>
            <a:ext cx="2281800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8100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Filtrez cette liste pour avoir accès aux requêtes agnostiques (non liées à une marque) et misez sur les termes à faible CPC.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59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“Airbnb” est cherché 1.9 M de fois par mois en France : c’est 11% du trafic total de la catégorie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92" name="Google Shape;392;p59"/>
          <p:cNvSpPr txBox="1"/>
          <p:nvPr/>
        </p:nvSpPr>
        <p:spPr>
          <a:xfrm>
            <a:off x="6862250" y="876700"/>
            <a:ext cx="22818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Quels sont les trends du moment ?</a:t>
            </a:r>
            <a:endParaRPr sz="800" b="1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59"/>
          <p:cNvSpPr txBox="1"/>
          <p:nvPr/>
        </p:nvSpPr>
        <p:spPr>
          <a:xfrm>
            <a:off x="6862250" y="1546778"/>
            <a:ext cx="22818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Toutes les requêtes suivent à peu près la même saisonnalité : baisse autour de décembre 2021 puis une hausse sur le mois d’avril 2022. Les Français partent voir leur famille à Noel et logent chez eux plutôt qu’à l'hôtel, contrairement aux vacances de Pâques où ils réservent un logement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On a vu précédemment que booking.com captait 2x plus de trafic que airbnb.fr,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pourtant “airbnb” est cherché 500K fois de plus que “booking”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sz="8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Booking a une couverture search organique beaucoup plus importante que Airbnb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59"/>
          <p:cNvSpPr/>
          <p:nvPr/>
        </p:nvSpPr>
        <p:spPr>
          <a:xfrm>
            <a:off x="6970075" y="575206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endParaRPr sz="1000" b="1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Google Shape;395;p59"/>
          <p:cNvSpPr/>
          <p:nvPr/>
        </p:nvSpPr>
        <p:spPr>
          <a:xfrm>
            <a:off x="6970075" y="1260971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F8DF9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1000" b="1">
              <a:solidFill>
                <a:srgbClr val="4F8DF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6" name="Google Shape;396;p59"/>
          <p:cNvSpPr/>
          <p:nvPr/>
        </p:nvSpPr>
        <p:spPr>
          <a:xfrm>
            <a:off x="6970075" y="3731707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8100"/>
                </a:solidFill>
                <a:latin typeface="Roboto"/>
                <a:ea typeface="Roboto"/>
                <a:cs typeface="Roboto"/>
                <a:sym typeface="Roboto"/>
              </a:rPr>
              <a:t>ACTIONS</a:t>
            </a:r>
            <a:endParaRPr sz="1000" b="1">
              <a:solidFill>
                <a:srgbClr val="FF81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7" name="Google Shape;397;p59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Avril 22 // France // Desktop</a:t>
            </a:r>
            <a:endParaRPr sz="800"/>
          </a:p>
        </p:txBody>
      </p:sp>
      <p:pic>
        <p:nvPicPr>
          <p:cNvPr id="398" name="Google Shape;39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66800"/>
            <a:ext cx="6557450" cy="2459747"/>
          </a:xfrm>
          <a:prstGeom prst="rect">
            <a:avLst/>
          </a:prstGeom>
          <a:noFill/>
          <a:ln>
            <a:noFill/>
          </a:ln>
          <a:effectLst>
            <a:outerShdw blurRad="142875" dist="47625" dir="2220000" algn="bl" rotWithShape="0">
              <a:srgbClr val="999999">
                <a:alpha val="38000"/>
              </a:srgbClr>
            </a:outerShdw>
          </a:effectLst>
        </p:spPr>
      </p:pic>
      <p:sp>
        <p:nvSpPr>
          <p:cNvPr id="399" name="Google Shape;399;p59"/>
          <p:cNvSpPr txBox="1"/>
          <p:nvPr/>
        </p:nvSpPr>
        <p:spPr>
          <a:xfrm>
            <a:off x="1561250" y="609600"/>
            <a:ext cx="36846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Top recherches catégorie “</a:t>
            </a: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Hôtels et Logement</a:t>
            </a: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” en avril 2022</a:t>
            </a:r>
            <a:endParaRPr sz="8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p59"/>
          <p:cNvSpPr txBox="1"/>
          <p:nvPr/>
        </p:nvSpPr>
        <p:spPr>
          <a:xfrm>
            <a:off x="152400" y="3944975"/>
            <a:ext cx="36846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Traffic : nombre de clics vers les sites de l’industrie sur la période sélectionnée</a:t>
            </a:r>
            <a:endParaRPr sz="6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Volume : nombre moyen de recherches mensuelles</a:t>
            </a:r>
            <a:endParaRPr sz="6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0"/>
          <p:cNvSpPr txBox="1"/>
          <p:nvPr/>
        </p:nvSpPr>
        <p:spPr>
          <a:xfrm>
            <a:off x="6862250" y="3777307"/>
            <a:ext cx="2281800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8100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Négociez un partenariat avec skyscanner.fr - leur couverture est très importante.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Filtrez cette liste pour avoir accès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aux destinations les plus populaires du moment</a:t>
            </a:r>
            <a:endParaRPr sz="800" b="1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Google Shape;406;p60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La requête “skyscanner” a généré 400K visites en 28 jours en France 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7" name="Google Shape;407;p60"/>
          <p:cNvSpPr txBox="1"/>
          <p:nvPr/>
        </p:nvSpPr>
        <p:spPr>
          <a:xfrm>
            <a:off x="6862250" y="1029100"/>
            <a:ext cx="22818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Quels sont les trends du moment ?</a:t>
            </a:r>
            <a:endParaRPr sz="800" b="1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60"/>
          <p:cNvSpPr txBox="1"/>
          <p:nvPr/>
        </p:nvSpPr>
        <p:spPr>
          <a:xfrm>
            <a:off x="6862250" y="1699174"/>
            <a:ext cx="22818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Skyscanner est le seul comparateur à apparaître dans le top 10.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En cumulé,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Air France est la compagnie top of mind en France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: 1M de requêtes par mois en moyenne vs. 760K pour Easyjet. 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La présence de Volotea à la 6ème position laisse penser que la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Grèce, l’Italie et la Corse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étaient des destinations très demandées en avril (les seules desservies par la compagnie)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60"/>
          <p:cNvSpPr/>
          <p:nvPr/>
        </p:nvSpPr>
        <p:spPr>
          <a:xfrm>
            <a:off x="6970075" y="727606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endParaRPr sz="1000" b="1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60"/>
          <p:cNvSpPr/>
          <p:nvPr/>
        </p:nvSpPr>
        <p:spPr>
          <a:xfrm>
            <a:off x="6970075" y="1413371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F8DF9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1000" b="1">
              <a:solidFill>
                <a:srgbClr val="4F8DF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1" name="Google Shape;411;p60"/>
          <p:cNvSpPr/>
          <p:nvPr/>
        </p:nvSpPr>
        <p:spPr>
          <a:xfrm>
            <a:off x="6970075" y="3503107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8100"/>
                </a:solidFill>
                <a:latin typeface="Roboto"/>
                <a:ea typeface="Roboto"/>
                <a:cs typeface="Roboto"/>
                <a:sym typeface="Roboto"/>
              </a:rPr>
              <a:t>ACTIONS</a:t>
            </a:r>
            <a:endParaRPr sz="1000" b="1">
              <a:solidFill>
                <a:srgbClr val="FF81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60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Avril 22 // France // Desktop</a:t>
            </a:r>
            <a:endParaRPr sz="800"/>
          </a:p>
        </p:txBody>
      </p:sp>
      <p:sp>
        <p:nvSpPr>
          <p:cNvPr id="413" name="Google Shape;413;p60"/>
          <p:cNvSpPr txBox="1"/>
          <p:nvPr/>
        </p:nvSpPr>
        <p:spPr>
          <a:xfrm>
            <a:off x="1561250" y="685800"/>
            <a:ext cx="36846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Top recherches catégorie “</a:t>
            </a: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Compagnies aériennes</a:t>
            </a: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” en avril 2022</a:t>
            </a:r>
            <a:endParaRPr sz="8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60"/>
          <p:cNvSpPr txBox="1"/>
          <p:nvPr/>
        </p:nvSpPr>
        <p:spPr>
          <a:xfrm>
            <a:off x="152400" y="3944975"/>
            <a:ext cx="36846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Traffic : nombre de clics vers les sites de l’industrie sur la période sélectionnée</a:t>
            </a:r>
            <a:endParaRPr sz="6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Volume : nombre moyen de recherches mensuelles</a:t>
            </a:r>
            <a:endParaRPr sz="6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5" name="Google Shape;41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850" y="1098066"/>
            <a:ext cx="6396551" cy="2485968"/>
          </a:xfrm>
          <a:prstGeom prst="rect">
            <a:avLst/>
          </a:prstGeom>
          <a:noFill/>
          <a:ln>
            <a:noFill/>
          </a:ln>
          <a:effectLst>
            <a:outerShdw blurRad="142875" dist="47625" dir="2220000" algn="bl" rotWithShape="0">
              <a:srgbClr val="999999">
                <a:alpha val="38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1"/>
          <p:cNvSpPr txBox="1">
            <a:spLocks noGrp="1"/>
          </p:cNvSpPr>
          <p:nvPr>
            <p:ph type="title"/>
          </p:nvPr>
        </p:nvSpPr>
        <p:spPr>
          <a:xfrm>
            <a:off x="274200" y="0"/>
            <a:ext cx="85956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Booking.com a fait autant de ventes en mars 2022 qu’en juin 2021. 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1" name="Google Shape;421;p61"/>
          <p:cNvSpPr txBox="1"/>
          <p:nvPr/>
        </p:nvSpPr>
        <p:spPr>
          <a:xfrm>
            <a:off x="6862250" y="3701102"/>
            <a:ext cx="2281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8100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Commencez à collaborer avec Booking.com. 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Privilégiez les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campagnes referrals pour gagner en visibilité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, préférez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le paid si vous voulez maximiser le nombre de réservations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p61"/>
          <p:cNvSpPr txBox="1"/>
          <p:nvPr/>
        </p:nvSpPr>
        <p:spPr>
          <a:xfrm>
            <a:off x="6862250" y="876700"/>
            <a:ext cx="22818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Quelles sont les performances du leader du marché ?</a:t>
            </a:r>
            <a:endParaRPr sz="800" b="1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3" name="Google Shape;423;p61"/>
          <p:cNvSpPr txBox="1"/>
          <p:nvPr/>
        </p:nvSpPr>
        <p:spPr>
          <a:xfrm>
            <a:off x="6862250" y="1699177"/>
            <a:ext cx="2281800" cy="17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8DF9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Les ventes de Booking.com ont la même allure que les courbes de trafic de l’industrie (cf. </a:t>
            </a: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 action="ppaction://hlinksldjump"/>
              </a:rPr>
              <a:t>slide 5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) : x2 par rapport à 2021 et croissance de +50% d’un mois à l’autre.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Cela confirme la reprise de l’activité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" marR="0" lvl="0" indent="-1422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E5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Les taux de conversions par canal en sont d’ailleurs la preuve : </a:t>
            </a:r>
            <a:r>
              <a:rPr lang="en" sz="800" b="1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entre 6 et 8.5%</a:t>
            </a:r>
            <a:r>
              <a:rPr lang="en" sz="800">
                <a:solidFill>
                  <a:srgbClr val="2A3E52"/>
                </a:solidFill>
                <a:latin typeface="Roboto"/>
                <a:ea typeface="Roboto"/>
                <a:cs typeface="Roboto"/>
                <a:sym typeface="Roboto"/>
              </a:rPr>
              <a:t> hors trafic référent. Le Referal est paradoxalement le canal qui attire le plus : 11.5 M visites via la canal sur Q1. </a:t>
            </a:r>
            <a:endParaRPr sz="800">
              <a:solidFill>
                <a:srgbClr val="2A3E5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p61"/>
          <p:cNvSpPr/>
          <p:nvPr/>
        </p:nvSpPr>
        <p:spPr>
          <a:xfrm>
            <a:off x="6970075" y="575206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endParaRPr sz="1000" b="1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61"/>
          <p:cNvSpPr/>
          <p:nvPr/>
        </p:nvSpPr>
        <p:spPr>
          <a:xfrm>
            <a:off x="6970075" y="1413371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F8DF9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1000" b="1">
              <a:solidFill>
                <a:srgbClr val="4F8DF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61"/>
          <p:cNvSpPr/>
          <p:nvPr/>
        </p:nvSpPr>
        <p:spPr>
          <a:xfrm>
            <a:off x="6970075" y="3426907"/>
            <a:ext cx="914400" cy="274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8100"/>
                </a:solidFill>
                <a:latin typeface="Roboto"/>
                <a:ea typeface="Roboto"/>
                <a:cs typeface="Roboto"/>
                <a:sym typeface="Roboto"/>
              </a:rPr>
              <a:t>ACTIONS</a:t>
            </a:r>
            <a:endParaRPr sz="1000" b="1">
              <a:solidFill>
                <a:srgbClr val="FF81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61"/>
          <p:cNvSpPr txBox="1">
            <a:spLocks noGrp="1"/>
          </p:cNvSpPr>
          <p:nvPr>
            <p:ph type="subTitle" idx="1"/>
          </p:nvPr>
        </p:nvSpPr>
        <p:spPr>
          <a:xfrm>
            <a:off x="274200" y="4320700"/>
            <a:ext cx="2565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Q1 21 v. 22 // France // Desktop</a:t>
            </a:r>
            <a:endParaRPr sz="800"/>
          </a:p>
        </p:txBody>
      </p:sp>
      <p:pic>
        <p:nvPicPr>
          <p:cNvPr id="428" name="Google Shape;428;p61"/>
          <p:cNvPicPr preferRelativeResize="0"/>
          <p:nvPr/>
        </p:nvPicPr>
        <p:blipFill rotWithShape="1">
          <a:blip r:embed="rId5">
            <a:alphaModFix/>
          </a:blip>
          <a:srcRect b="3799"/>
          <a:stretch/>
        </p:blipFill>
        <p:spPr>
          <a:xfrm>
            <a:off x="756500" y="704800"/>
            <a:ext cx="5375600" cy="1614425"/>
          </a:xfrm>
          <a:prstGeom prst="rect">
            <a:avLst/>
          </a:prstGeom>
          <a:noFill/>
          <a:ln>
            <a:noFill/>
          </a:ln>
          <a:effectLst>
            <a:outerShdw blurRad="142875" dist="47625" dir="2220000" algn="bl" rotWithShape="0">
              <a:srgbClr val="999999">
                <a:alpha val="38000"/>
              </a:srgbClr>
            </a:outerShdw>
          </a:effectLst>
        </p:spPr>
      </p:pic>
      <p:pic>
        <p:nvPicPr>
          <p:cNvPr id="429" name="Google Shape;429;p61"/>
          <p:cNvPicPr preferRelativeResize="0"/>
          <p:nvPr/>
        </p:nvPicPr>
        <p:blipFill rotWithShape="1">
          <a:blip r:embed="rId6">
            <a:alphaModFix/>
          </a:blip>
          <a:srcRect t="11444" b="5201"/>
          <a:stretch/>
        </p:blipFill>
        <p:spPr>
          <a:xfrm>
            <a:off x="1016925" y="2623550"/>
            <a:ext cx="4854749" cy="1614425"/>
          </a:xfrm>
          <a:prstGeom prst="rect">
            <a:avLst/>
          </a:prstGeom>
          <a:noFill/>
          <a:ln>
            <a:noFill/>
          </a:ln>
          <a:effectLst>
            <a:outerShdw blurRad="142875" dist="47625" dir="2220000" algn="bl" rotWithShape="0">
              <a:srgbClr val="999999">
                <a:alpha val="38000"/>
              </a:srgbClr>
            </a:outerShdw>
          </a:effectLst>
        </p:spPr>
      </p:pic>
      <p:sp>
        <p:nvSpPr>
          <p:cNvPr id="430" name="Google Shape;430;p61"/>
          <p:cNvSpPr txBox="1"/>
          <p:nvPr/>
        </p:nvSpPr>
        <p:spPr>
          <a:xfrm>
            <a:off x="1602000" y="457200"/>
            <a:ext cx="36846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Nombre de conversions Booking.com - Q1 21 v. 22 France</a:t>
            </a:r>
            <a:endParaRPr sz="8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p61"/>
          <p:cNvSpPr txBox="1"/>
          <p:nvPr/>
        </p:nvSpPr>
        <p:spPr>
          <a:xfrm>
            <a:off x="1602000" y="2356625"/>
            <a:ext cx="36846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02C55"/>
                </a:solidFill>
                <a:latin typeface="Roboto"/>
                <a:ea typeface="Roboto"/>
                <a:cs typeface="Roboto"/>
                <a:sym typeface="Roboto"/>
              </a:rPr>
              <a:t>Taux de conversion Booking.com par canal - Q1 22 France</a:t>
            </a:r>
            <a:endParaRPr sz="800">
              <a:solidFill>
                <a:srgbClr val="202C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CK MASTER 4.0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1544</Words>
  <Application>Microsoft Office PowerPoint</Application>
  <PresentationFormat>Affichage à l'écran (16:9)</PresentationFormat>
  <Paragraphs>115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Open Sans Light</vt:lpstr>
      <vt:lpstr>DM Sans</vt:lpstr>
      <vt:lpstr>Roboto Light</vt:lpstr>
      <vt:lpstr>Roboto</vt:lpstr>
      <vt:lpstr>Arial</vt:lpstr>
      <vt:lpstr>DM Sans Medium</vt:lpstr>
      <vt:lpstr>Open Sans</vt:lpstr>
      <vt:lpstr>DECK MASTER 4.0</vt:lpstr>
      <vt:lpstr>Travel France Q1 2022  Créé par Ron Abouaf  </vt:lpstr>
      <vt:lpstr>En résumé</vt:lpstr>
      <vt:lpstr>En résumé</vt:lpstr>
      <vt:lpstr>Insights</vt:lpstr>
      <vt:lpstr>En 2022, l’industrie a généré 600 millions de visites en l’espace de 3 mois.</vt:lpstr>
      <vt:lpstr>Malgré l’arrivée de SNCF Connect, thetrainline.com a gagné 1.1 points de parts de trafic au Q1 22</vt:lpstr>
      <vt:lpstr>“Airbnb” est cherché 1.9 M de fois par mois en France : c’est 11% du trafic total de la catégorie</vt:lpstr>
      <vt:lpstr>La requête “skyscanner” a généré 400K visites en 28 jours en France </vt:lpstr>
      <vt:lpstr>Booking.com a fait autant de ventes en mars 2022 qu’en juin 2021. </vt:lpstr>
      <vt:lpstr>La Côte d’Azur est présente 5 fois sur 10 dans les requêtes les plus populaires sur Booking.com</vt:lpstr>
      <vt:lpstr>Le bounce rate de Ryanair lié à Paris est 4 fois meilleur que celui de Transavia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 France Q1 2022  Créé par Ron Abouaf</dc:title>
  <dc:creator>Admin</dc:creator>
  <cp:lastModifiedBy>Linda Laine</cp:lastModifiedBy>
  <cp:revision>1</cp:revision>
  <dcterms:modified xsi:type="dcterms:W3CDTF">2022-06-24T08:11:04Z</dcterms:modified>
</cp:coreProperties>
</file>